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media/image1.jpeg" ContentType="image/jpeg"/>
  <Override PartName="/ppt/notesSlides/notesSlide14.xml" ContentType="application/vnd.openxmlformats-officedocument.presentationml.notesSlide+xml"/>
  <Override PartName="/ppt/notesSlides/notesSlide15.xml" ContentType="application/vnd.openxmlformats-officedocument.presentationml.notesSlide+xml"/>
  <Override PartName="/ppt/media/image2.jpeg" ContentType="image/jpeg"/>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tif>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203" name="Shape 203"/>
          <p:cNvSpPr/>
          <p:nvPr>
            <p:ph type="sldImg"/>
          </p:nvPr>
        </p:nvSpPr>
        <p:spPr>
          <a:xfrm>
            <a:off x="1143000" y="685800"/>
            <a:ext cx="4572000" cy="3429000"/>
          </a:xfrm>
          <a:prstGeom prst="rect">
            <a:avLst/>
          </a:prstGeom>
        </p:spPr>
        <p:txBody>
          <a:bodyPr/>
          <a:lstStyle/>
          <a:p>
            <a:pPr/>
          </a:p>
        </p:txBody>
      </p:sp>
      <p:sp>
        <p:nvSpPr>
          <p:cNvPr id="204" name="Shape 20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 name="Shape 228"/>
          <p:cNvSpPr/>
          <p:nvPr>
            <p:ph type="sldImg"/>
          </p:nvPr>
        </p:nvSpPr>
        <p:spPr>
          <a:prstGeom prst="rect">
            <a:avLst/>
          </a:prstGeom>
        </p:spPr>
        <p:txBody>
          <a:bodyPr/>
          <a:lstStyle/>
          <a:p>
            <a:pPr/>
          </a:p>
        </p:txBody>
      </p:sp>
      <p:sp>
        <p:nvSpPr>
          <p:cNvPr id="229" name="Shape 229"/>
          <p:cNvSpPr/>
          <p:nvPr>
            <p:ph type="body" sz="quarter" idx="1"/>
          </p:nvPr>
        </p:nvSpPr>
        <p:spPr>
          <a:prstGeom prst="rect">
            <a:avLst/>
          </a:prstGeom>
        </p:spPr>
        <p:txBody>
          <a:bodyPr/>
          <a:lstStyle/>
          <a:p>
            <a:pPr/>
            <a:r>
              <a:t>We now focus on a twin aspect of inequality, which is diversity and variations inside cities, both of business types and professions (this module) and of neighborhoods (next one). Cities are always very diverse places across many different dimensions, so we are asking if we can understand patterns of diversity as being somehow functional (not accidental).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4" name="Shape 334"/>
          <p:cNvSpPr/>
          <p:nvPr>
            <p:ph type="sldImg"/>
          </p:nvPr>
        </p:nvSpPr>
        <p:spPr>
          <a:prstGeom prst="rect">
            <a:avLst/>
          </a:prstGeom>
        </p:spPr>
        <p:txBody>
          <a:bodyPr/>
          <a:lstStyle/>
          <a:p>
            <a:pPr/>
          </a:p>
        </p:txBody>
      </p:sp>
      <p:sp>
        <p:nvSpPr>
          <p:cNvPr id="335" name="Shape 335"/>
          <p:cNvSpPr/>
          <p:nvPr>
            <p:ph type="body" sz="quarter" idx="1"/>
          </p:nvPr>
        </p:nvSpPr>
        <p:spPr>
          <a:prstGeom prst="rect">
            <a:avLst/>
          </a:prstGeom>
        </p:spPr>
        <p:txBody>
          <a:bodyPr/>
          <a:lstStyle>
            <a:lvl1pPr>
              <a:lnSpc>
                <a:spcPct val="125000"/>
              </a:lnSpc>
              <a:defRPr sz="2400">
                <a:latin typeface="Avenir Roman"/>
                <a:ea typeface="Avenir Roman"/>
                <a:cs typeface="Avenir Roman"/>
                <a:sym typeface="Avenir Roman"/>
              </a:defRPr>
            </a:lvl1pPr>
          </a:lstStyle>
          <a:p>
            <a:pPr/>
            <a:r>
              <a:t>We can posit the characteristics of this process, including that people who specialize spend more time per task and can learn it better. Note that a society with very high connection costs (and lower productivity connections), because for example of violence and lack of trust, lack of infrastructure and services and so on, may not realize these benefits for most people.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9" name="Shape 339"/>
          <p:cNvSpPr/>
          <p:nvPr>
            <p:ph type="sldImg"/>
          </p:nvPr>
        </p:nvSpPr>
        <p:spPr>
          <a:prstGeom prst="rect">
            <a:avLst/>
          </a:prstGeom>
        </p:spPr>
        <p:txBody>
          <a:bodyPr/>
          <a:lstStyle/>
          <a:p>
            <a:pPr/>
          </a:p>
        </p:txBody>
      </p:sp>
      <p:sp>
        <p:nvSpPr>
          <p:cNvPr id="340" name="Shape 340"/>
          <p:cNvSpPr/>
          <p:nvPr>
            <p:ph type="body" sz="quarter" idx="1"/>
          </p:nvPr>
        </p:nvSpPr>
        <p:spPr>
          <a:prstGeom prst="rect">
            <a:avLst/>
          </a:prstGeom>
        </p:spPr>
        <p:txBody>
          <a:bodyPr/>
          <a:lstStyle/>
          <a:p>
            <a:pPr/>
            <a:r>
              <a:t>I find this quote from MLK (more philosophical than our considerations so far) very important in this respect. It is not just about what people do in some utilitarian way, but more fundamentally who they can and cannot become.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3" name="Shape 343"/>
          <p:cNvSpPr/>
          <p:nvPr>
            <p:ph type="sldImg"/>
          </p:nvPr>
        </p:nvSpPr>
        <p:spPr>
          <a:prstGeom prst="rect">
            <a:avLst/>
          </a:prstGeom>
        </p:spPr>
        <p:txBody>
          <a:bodyPr/>
          <a:lstStyle/>
          <a:p>
            <a:pPr/>
          </a:p>
        </p:txBody>
      </p:sp>
      <p:sp>
        <p:nvSpPr>
          <p:cNvPr id="344" name="Shape 344"/>
          <p:cNvSpPr/>
          <p:nvPr>
            <p:ph type="body" sz="quarter" idx="1"/>
          </p:nvPr>
        </p:nvSpPr>
        <p:spPr>
          <a:prstGeom prst="rect">
            <a:avLst/>
          </a:prstGeom>
        </p:spPr>
        <p:txBody>
          <a:bodyPr/>
          <a:lstStyle/>
          <a:p>
            <a:pPr/>
            <a:r>
              <a:t>Like professions, business diversity increases with city size, but the process is less universal.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0" name="Shape 350"/>
          <p:cNvSpPr/>
          <p:nvPr>
            <p:ph type="sldImg"/>
          </p:nvPr>
        </p:nvSpPr>
        <p:spPr>
          <a:prstGeom prst="rect">
            <a:avLst/>
          </a:prstGeom>
        </p:spPr>
        <p:txBody>
          <a:bodyPr/>
          <a:lstStyle/>
          <a:p>
            <a:pPr/>
          </a:p>
        </p:txBody>
      </p:sp>
      <p:sp>
        <p:nvSpPr>
          <p:cNvPr id="351" name="Shape 351"/>
          <p:cNvSpPr/>
          <p:nvPr>
            <p:ph type="body" sz="quarter" idx="1"/>
          </p:nvPr>
        </p:nvSpPr>
        <p:spPr>
          <a:prstGeom prst="rect">
            <a:avLst/>
          </a:prstGeom>
        </p:spPr>
        <p:txBody>
          <a:bodyPr/>
          <a:lstStyle/>
          <a:p>
            <a:pPr/>
            <a:r>
              <a:t>Here’s what the frequency distribution of ‘establishments’ looks like for several cities.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8" name="Shape 358"/>
          <p:cNvSpPr/>
          <p:nvPr>
            <p:ph type="sldImg"/>
          </p:nvPr>
        </p:nvSpPr>
        <p:spPr>
          <a:prstGeom prst="rect">
            <a:avLst/>
          </a:prstGeom>
        </p:spPr>
        <p:txBody>
          <a:bodyPr/>
          <a:lstStyle/>
          <a:p>
            <a:pPr/>
          </a:p>
        </p:txBody>
      </p:sp>
      <p:sp>
        <p:nvSpPr>
          <p:cNvPr id="359" name="Shape 359"/>
          <p:cNvSpPr/>
          <p:nvPr>
            <p:ph type="body" sz="quarter" idx="1"/>
          </p:nvPr>
        </p:nvSpPr>
        <p:spPr>
          <a:prstGeom prst="rect">
            <a:avLst/>
          </a:prstGeom>
        </p:spPr>
        <p:txBody>
          <a:bodyPr/>
          <a:lstStyle/>
          <a:p>
            <a:pPr/>
            <a:r>
              <a:t>And here is its “universal” distribution</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5" name="Shape 365"/>
          <p:cNvSpPr/>
          <p:nvPr>
            <p:ph type="sldImg"/>
          </p:nvPr>
        </p:nvSpPr>
        <p:spPr>
          <a:prstGeom prst="rect">
            <a:avLst/>
          </a:prstGeom>
        </p:spPr>
        <p:txBody>
          <a:bodyPr/>
          <a:lstStyle/>
          <a:p>
            <a:pPr/>
          </a:p>
        </p:txBody>
      </p:sp>
      <p:sp>
        <p:nvSpPr>
          <p:cNvPr id="366" name="Shape 366"/>
          <p:cNvSpPr/>
          <p:nvPr>
            <p:ph type="body" sz="quarter" idx="1"/>
          </p:nvPr>
        </p:nvSpPr>
        <p:spPr>
          <a:prstGeom prst="rect">
            <a:avLst/>
          </a:prstGeom>
        </p:spPr>
        <p:txBody>
          <a:bodyPr/>
          <a:lstStyle/>
          <a:p>
            <a:pPr/>
            <a:r>
              <a:t>The number of establishments is approximately linear (and so are jobs) on population, but types increase approximately like the logarithm of size. </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3" name="Shape 373"/>
          <p:cNvSpPr/>
          <p:nvPr>
            <p:ph type="sldImg"/>
          </p:nvPr>
        </p:nvSpPr>
        <p:spPr>
          <a:prstGeom prst="rect">
            <a:avLst/>
          </a:prstGeom>
        </p:spPr>
        <p:txBody>
          <a:bodyPr/>
          <a:lstStyle/>
          <a:p>
            <a:pPr/>
          </a:p>
        </p:txBody>
      </p:sp>
      <p:sp>
        <p:nvSpPr>
          <p:cNvPr id="374" name="Shape 374"/>
          <p:cNvSpPr/>
          <p:nvPr>
            <p:ph type="body" sz="quarter" idx="1"/>
          </p:nvPr>
        </p:nvSpPr>
        <p:spPr>
          <a:prstGeom prst="rect">
            <a:avLst/>
          </a:prstGeom>
        </p:spPr>
        <p:txBody>
          <a:bodyPr/>
          <a:lstStyle/>
          <a:p>
            <a:pPr/>
            <a:r>
              <a:t>Curiously some professions increase super linearly and other sub linearly. No surprise that lawyers offices are superlinear … </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8" name="Shape 378"/>
          <p:cNvSpPr/>
          <p:nvPr>
            <p:ph type="sldImg"/>
          </p:nvPr>
        </p:nvSpPr>
        <p:spPr>
          <a:prstGeom prst="rect">
            <a:avLst/>
          </a:prstGeom>
        </p:spPr>
        <p:txBody>
          <a:bodyPr/>
          <a:lstStyle/>
          <a:p>
            <a:pPr/>
          </a:p>
        </p:txBody>
      </p:sp>
      <p:sp>
        <p:nvSpPr>
          <p:cNvPr id="379" name="Shape 379"/>
          <p:cNvSpPr/>
          <p:nvPr>
            <p:ph type="body" sz="quarter" idx="1"/>
          </p:nvPr>
        </p:nvSpPr>
        <p:spPr>
          <a:prstGeom prst="rect">
            <a:avLst/>
          </a:prstGeom>
        </p:spPr>
        <p:txBody>
          <a:bodyPr/>
          <a:lstStyle/>
          <a:p>
            <a:pPr/>
            <a:r>
              <a:t>And here is the types of exponents you get by sector. This means that larger cities are more about professional, scientific, management and less about primary sector…</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4" name="Shape 384"/>
          <p:cNvSpPr/>
          <p:nvPr>
            <p:ph type="sldImg"/>
          </p:nvPr>
        </p:nvSpPr>
        <p:spPr>
          <a:prstGeom prst="rect">
            <a:avLst/>
          </a:prstGeom>
        </p:spPr>
        <p:txBody>
          <a:bodyPr/>
          <a:lstStyle/>
          <a:p>
            <a:pPr/>
          </a:p>
        </p:txBody>
      </p:sp>
      <p:sp>
        <p:nvSpPr>
          <p:cNvPr id="385" name="Shape 385"/>
          <p:cNvSpPr/>
          <p:nvPr>
            <p:ph type="body" sz="quarter" idx="1"/>
          </p:nvPr>
        </p:nvSpPr>
        <p:spPr>
          <a:prstGeom prst="rect">
            <a:avLst/>
          </a:prstGeom>
        </p:spPr>
        <p:txBody>
          <a:bodyPr/>
          <a:lstStyle/>
          <a:p>
            <a:pPr/>
            <a:r>
              <a:t>This pattern is also recapitulated in time as cities develop, so that business ecologies assemble. </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2" name="Shape 392"/>
          <p:cNvSpPr/>
          <p:nvPr>
            <p:ph type="sldImg"/>
          </p:nvPr>
        </p:nvSpPr>
        <p:spPr>
          <a:prstGeom prst="rect">
            <a:avLst/>
          </a:prstGeom>
        </p:spPr>
        <p:txBody>
          <a:bodyPr/>
          <a:lstStyle/>
          <a:p>
            <a:pPr/>
          </a:p>
        </p:txBody>
      </p:sp>
      <p:sp>
        <p:nvSpPr>
          <p:cNvPr id="393" name="Shape 393"/>
          <p:cNvSpPr/>
          <p:nvPr>
            <p:ph type="body" sz="quarter" idx="1"/>
          </p:nvPr>
        </p:nvSpPr>
        <p:spPr>
          <a:prstGeom prst="rect">
            <a:avLst/>
          </a:prstGeom>
        </p:spPr>
        <p:txBody>
          <a:bodyPr/>
          <a:lstStyle/>
          <a:p>
            <a:pPr/>
            <a:r>
              <a:t>So the structure of urban economies is quiet predictable, and a function of greater interactions.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5" name="Shape 235"/>
          <p:cNvSpPr/>
          <p:nvPr>
            <p:ph type="sldImg"/>
          </p:nvPr>
        </p:nvSpPr>
        <p:spPr>
          <a:prstGeom prst="rect">
            <a:avLst/>
          </a:prstGeom>
        </p:spPr>
        <p:txBody>
          <a:bodyPr/>
          <a:lstStyle/>
          <a:p>
            <a:pPr/>
          </a:p>
        </p:txBody>
      </p:sp>
      <p:sp>
        <p:nvSpPr>
          <p:cNvPr id="236" name="Shape 236"/>
          <p:cNvSpPr/>
          <p:nvPr>
            <p:ph type="body" sz="quarter" idx="1"/>
          </p:nvPr>
        </p:nvSpPr>
        <p:spPr>
          <a:prstGeom prst="rect">
            <a:avLst/>
          </a:prstGeom>
        </p:spPr>
        <p:txBody>
          <a:bodyPr/>
          <a:lstStyle/>
          <a:p>
            <a:pPr/>
            <a:r>
              <a:t>This module will be about the economic structure of cities. From the beginning of economics, Adam Smith saw the division of labor (the many interdependent professions) in cities as the source of the wealth of nations ! The fact that production is such a complex and distributed system is often lost on more contemporary approaches.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Shape 240"/>
          <p:cNvSpPr/>
          <p:nvPr>
            <p:ph type="sldImg"/>
          </p:nvPr>
        </p:nvSpPr>
        <p:spPr>
          <a:prstGeom prst="rect">
            <a:avLst/>
          </a:prstGeom>
        </p:spPr>
        <p:txBody>
          <a:bodyPr/>
          <a:lstStyle/>
          <a:p>
            <a:pPr/>
          </a:p>
        </p:txBody>
      </p:sp>
      <p:sp>
        <p:nvSpPr>
          <p:cNvPr id="241" name="Shape 241"/>
          <p:cNvSpPr/>
          <p:nvPr>
            <p:ph type="body" sz="quarter" idx="1"/>
          </p:nvPr>
        </p:nvSpPr>
        <p:spPr>
          <a:prstGeom prst="rect">
            <a:avLst/>
          </a:prstGeom>
        </p:spPr>
        <p:txBody>
          <a:bodyPr/>
          <a:lstStyle/>
          <a:p>
            <a:pPr/>
            <a:r>
              <a:t>This is just to warm us up, I like to ask what is the most common profession in the US (note that this is pre-COVID).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6" name="Shape 246"/>
          <p:cNvSpPr/>
          <p:nvPr>
            <p:ph type="sldImg"/>
          </p:nvPr>
        </p:nvSpPr>
        <p:spPr>
          <a:prstGeom prst="rect">
            <a:avLst/>
          </a:prstGeom>
        </p:spPr>
        <p:txBody>
          <a:bodyPr/>
          <a:lstStyle/>
          <a:p>
            <a:pPr/>
          </a:p>
        </p:txBody>
      </p:sp>
      <p:sp>
        <p:nvSpPr>
          <p:cNvPr id="247" name="Shape 247"/>
          <p:cNvSpPr/>
          <p:nvPr>
            <p:ph type="body" sz="quarter" idx="1"/>
          </p:nvPr>
        </p:nvSpPr>
        <p:spPr>
          <a:prstGeom prst="rect">
            <a:avLst/>
          </a:prstGeom>
        </p:spPr>
        <p:txBody>
          <a:bodyPr/>
          <a:lstStyle/>
          <a:p>
            <a:pPr/>
            <a:r>
              <a:t>And this is how it is measured: The bureau if labor statistics (see book for more details) classifies professions hierarchically in terms of levels of resolution (r_s) both for businesses and professions. Level 6 is the deepest (most detailed).</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3" name="Shape 263"/>
          <p:cNvSpPr/>
          <p:nvPr>
            <p:ph type="sldImg"/>
          </p:nvPr>
        </p:nvSpPr>
        <p:spPr>
          <a:prstGeom prst="rect">
            <a:avLst/>
          </a:prstGeom>
        </p:spPr>
        <p:txBody>
          <a:bodyPr/>
          <a:lstStyle/>
          <a:p>
            <a:pPr/>
          </a:p>
        </p:txBody>
      </p:sp>
      <p:sp>
        <p:nvSpPr>
          <p:cNvPr id="264" name="Shape 264"/>
          <p:cNvSpPr/>
          <p:nvPr>
            <p:ph type="body" sz="quarter" idx="1"/>
          </p:nvPr>
        </p:nvSpPr>
        <p:spPr>
          <a:prstGeom prst="rect">
            <a:avLst/>
          </a:prstGeom>
        </p:spPr>
        <p:txBody>
          <a:bodyPr/>
          <a:lstStyle>
            <a:lvl1pPr defTabSz="584200">
              <a:lnSpc>
                <a:spcPct val="100000"/>
              </a:lnSpc>
              <a:defRPr>
                <a:latin typeface="Lucida Grande"/>
                <a:ea typeface="Lucida Grande"/>
                <a:cs typeface="Lucida Grande"/>
                <a:sym typeface="Lucida Grande"/>
              </a:defRPr>
            </a:lvl1pPr>
          </a:lstStyle>
          <a:p>
            <a:pPr/>
            <a:r>
              <a:t>This shows a simple plot of number of unique professions in US MSAs in 2010 at different resolutions and power law plus saturation fit, D(N_e). This is sometimes called occupational (or professional) richness, by analogy with species richness in ecosystems. The question this suggests is whether the actual diversity is being curtailed by not enough resolutions, note that the curves saturate later and at high number of professions as resolution increases. What is the limit of infinite resolution?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2" name="Shape 282"/>
          <p:cNvSpPr/>
          <p:nvPr>
            <p:ph type="sldImg"/>
          </p:nvPr>
        </p:nvSpPr>
        <p:spPr>
          <a:prstGeom prst="rect">
            <a:avLst/>
          </a:prstGeom>
        </p:spPr>
        <p:txBody>
          <a:bodyPr/>
          <a:lstStyle/>
          <a:p>
            <a:pPr/>
          </a:p>
        </p:txBody>
      </p:sp>
      <p:sp>
        <p:nvSpPr>
          <p:cNvPr id="283" name="Shape 283"/>
          <p:cNvSpPr/>
          <p:nvPr>
            <p:ph type="body" sz="quarter" idx="1"/>
          </p:nvPr>
        </p:nvSpPr>
        <p:spPr>
          <a:prstGeom prst="rect">
            <a:avLst/>
          </a:prstGeom>
        </p:spPr>
        <p:txBody>
          <a:bodyPr/>
          <a:lstStyle>
            <a:lvl1pPr defTabSz="584200">
              <a:lnSpc>
                <a:spcPct val="100000"/>
              </a:lnSpc>
              <a:defRPr>
                <a:latin typeface="Lucida Grande"/>
                <a:ea typeface="Lucida Grande"/>
                <a:cs typeface="Lucida Grande"/>
                <a:sym typeface="Lucida Grande"/>
              </a:defRPr>
            </a:lvl1pPr>
          </a:lstStyle>
          <a:p>
            <a:pPr/>
            <a:r>
              <a:t>This shows that there a limit that corresponds to the (non-saturating) power law. For this limit to exist the fit parameters but covary to produce the same D_0, as observed. This is how to obtain (potentially) infinite resolution data from several finite resolution results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3" name="Shape 293"/>
          <p:cNvSpPr/>
          <p:nvPr>
            <p:ph type="sldImg"/>
          </p:nvPr>
        </p:nvSpPr>
        <p:spPr>
          <a:prstGeom prst="rect">
            <a:avLst/>
          </a:prstGeom>
        </p:spPr>
        <p:txBody>
          <a:bodyPr/>
          <a:lstStyle/>
          <a:p>
            <a:pPr/>
          </a:p>
        </p:txBody>
      </p:sp>
      <p:sp>
        <p:nvSpPr>
          <p:cNvPr id="294" name="Shape 294"/>
          <p:cNvSpPr/>
          <p:nvPr>
            <p:ph type="body" sz="quarter" idx="1"/>
          </p:nvPr>
        </p:nvSpPr>
        <p:spPr>
          <a:prstGeom prst="rect">
            <a:avLst/>
          </a:prstGeom>
        </p:spPr>
        <p:txBody>
          <a:bodyPr/>
          <a:lstStyle>
            <a:lvl1pPr defTabSz="584200">
              <a:lnSpc>
                <a:spcPct val="100000"/>
              </a:lnSpc>
              <a:defRPr>
                <a:latin typeface="Lucida Grande"/>
                <a:ea typeface="Lucida Grande"/>
                <a:cs typeface="Lucida Grande"/>
                <a:sym typeface="Lucida Grande"/>
              </a:defRPr>
            </a:lvl1pPr>
          </a:lstStyle>
          <a:p>
            <a:pPr/>
            <a:r>
              <a:t>This result also implies that the ranked abundance of professions is a universal function, the same for all cities. Because there is a lower threshold (one person per occupation) new professions appear only as cities are bigger…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3" name="Shape 313"/>
          <p:cNvSpPr/>
          <p:nvPr>
            <p:ph type="sldImg"/>
          </p:nvPr>
        </p:nvSpPr>
        <p:spPr>
          <a:prstGeom prst="rect">
            <a:avLst/>
          </a:prstGeom>
        </p:spPr>
        <p:txBody>
          <a:bodyPr/>
          <a:lstStyle/>
          <a:p>
            <a:pPr/>
          </a:p>
        </p:txBody>
      </p:sp>
      <p:sp>
        <p:nvSpPr>
          <p:cNvPr id="314" name="Shape 314"/>
          <p:cNvSpPr/>
          <p:nvPr>
            <p:ph type="body" sz="quarter" idx="1"/>
          </p:nvPr>
        </p:nvSpPr>
        <p:spPr>
          <a:prstGeom prst="rect">
            <a:avLst/>
          </a:prstGeom>
        </p:spPr>
        <p:txBody>
          <a:bodyPr/>
          <a:lstStyle>
            <a:lvl1pPr defTabSz="584200">
              <a:lnSpc>
                <a:spcPct val="100000"/>
              </a:lnSpc>
              <a:defRPr>
                <a:latin typeface="Lucida Grande"/>
                <a:ea typeface="Lucida Grande"/>
                <a:cs typeface="Lucida Grande"/>
                <a:sym typeface="Lucida Grande"/>
              </a:defRPr>
            </a:lvl1pPr>
          </a:lstStyle>
          <a:p>
            <a:pPr/>
            <a:r>
              <a:t>So we deduce a very interesting result: That the number of professions scales as N^\gamma, \gamma ~5/6, which is the complement of the number of connections, which facilitate specialization and interdependence. As the latter expand as expected by urban scaling theory, the former adjust creating greater specialization and more and more professions. It’s beautiful that we can predict aspects of the division of labor based on the statistics of the social networks of cities.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7" name="Shape 327"/>
          <p:cNvSpPr/>
          <p:nvPr>
            <p:ph type="sldImg"/>
          </p:nvPr>
        </p:nvSpPr>
        <p:spPr>
          <a:prstGeom prst="rect">
            <a:avLst/>
          </a:prstGeom>
        </p:spPr>
        <p:txBody>
          <a:bodyPr/>
          <a:lstStyle/>
          <a:p>
            <a:pPr/>
          </a:p>
        </p:txBody>
      </p:sp>
      <p:sp>
        <p:nvSpPr>
          <p:cNvPr id="328" name="Shape 328"/>
          <p:cNvSpPr/>
          <p:nvPr>
            <p:ph type="body" sz="quarter" idx="1"/>
          </p:nvPr>
        </p:nvSpPr>
        <p:spPr>
          <a:prstGeom prst="rect">
            <a:avLst/>
          </a:prstGeom>
        </p:spPr>
        <p:txBody>
          <a:bodyPr/>
          <a:lstStyle>
            <a:lvl1pPr>
              <a:lnSpc>
                <a:spcPct val="125000"/>
              </a:lnSpc>
              <a:defRPr sz="2400">
                <a:latin typeface="Avenir Roman"/>
                <a:ea typeface="Avenir Roman"/>
                <a:cs typeface="Avenir Roman"/>
                <a:sym typeface="Avenir Roman"/>
              </a:defRPr>
            </a:lvl1pPr>
          </a:lstStyle>
          <a:p>
            <a:pPr/>
            <a:r>
              <a:t>This has larger consequences, that larger cities beget more complex economies with greater specialization (more knowledge) and interdependency. By contrast poor societies (and people) tend to be less well connected and Jacks of all trades. A society will become connected when the costs of interaction, which are higher, can be overcome because they scale like the benefits of connections. This is a generalization of the arguments of urban scaling theory, now to economic complexity and information.</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solidFill>
          <a:srgbClr val="000000"/>
        </a:solidFill>
      </p:bgPr>
    </p:bg>
    <p:spTree>
      <p:nvGrpSpPr>
        <p:cNvPr id="1" name=""/>
        <p:cNvGrpSpPr/>
        <p:nvPr/>
      </p:nvGrpSpPr>
      <p:grpSpPr>
        <a:xfrm>
          <a:off x="0" y="0"/>
          <a:ext cx="0" cy="0"/>
          <a:chOff x="0" y="0"/>
          <a:chExt cx="0" cy="0"/>
        </a:xfrm>
      </p:grpSpPr>
      <p:sp>
        <p:nvSpPr>
          <p:cNvPr id="149" name="Slide Number"/>
          <p:cNvSpPr txBox="1"/>
          <p:nvPr>
            <p:ph type="sldNum" sz="quarter" idx="2"/>
          </p:nvPr>
        </p:nvSpPr>
        <p:spPr>
          <a:xfrm>
            <a:off x="11935814" y="13019484"/>
            <a:ext cx="494513" cy="511176"/>
          </a:xfrm>
          <a:prstGeom prst="rect">
            <a:avLst/>
          </a:prstGeom>
        </p:spPr>
        <p:txBody>
          <a:bodyPr lIns="71437" tIns="71437" rIns="71437" bIns="71437" anchor="t"/>
          <a:lstStyle>
            <a:lvl1pPr defTabSz="821531">
              <a:defRPr sz="2400">
                <a:solidFill>
                  <a:srgbClr val="FFFFFF"/>
                </a:solidFill>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 2 Column">
    <p:spTree>
      <p:nvGrpSpPr>
        <p:cNvPr id="1" name=""/>
        <p:cNvGrpSpPr/>
        <p:nvPr/>
      </p:nvGrpSpPr>
      <p:grpSpPr>
        <a:xfrm>
          <a:off x="0" y="0"/>
          <a:ext cx="0" cy="0"/>
          <a:chOff x="0" y="0"/>
          <a:chExt cx="0" cy="0"/>
        </a:xfrm>
      </p:grpSpPr>
      <p:sp>
        <p:nvSpPr>
          <p:cNvPr id="156" name="Line"/>
          <p:cNvSpPr/>
          <p:nvPr/>
        </p:nvSpPr>
        <p:spPr>
          <a:xfrm>
            <a:off x="3958828" y="2768203"/>
            <a:ext cx="16466344" cy="128"/>
          </a:xfrm>
          <a:prstGeom prst="line">
            <a:avLst/>
          </a:prstGeom>
          <a:ln w="12700">
            <a:solidFill>
              <a:srgbClr val="9A9A9A"/>
            </a:solidFill>
            <a:miter lim="400000"/>
          </a:ln>
        </p:spPr>
        <p:txBody>
          <a:bodyPr lIns="71437" tIns="71437" rIns="71437" bIns="71437" anchor="ctr"/>
          <a:lstStyle/>
          <a:p>
            <a:pPr algn="l" defTabSz="642937">
              <a:defRPr sz="1600">
                <a:solidFill>
                  <a:srgbClr val="000000"/>
                </a:solidFill>
                <a:latin typeface="Helvetica"/>
                <a:ea typeface="Helvetica"/>
                <a:cs typeface="Helvetica"/>
                <a:sym typeface="Helvetica"/>
              </a:defRPr>
            </a:pPr>
          </a:p>
        </p:txBody>
      </p:sp>
      <p:sp>
        <p:nvSpPr>
          <p:cNvPr id="157" name="Title Text"/>
          <p:cNvSpPr txBox="1"/>
          <p:nvPr>
            <p:ph type="title"/>
          </p:nvPr>
        </p:nvSpPr>
        <p:spPr>
          <a:xfrm>
            <a:off x="3851671" y="464343"/>
            <a:ext cx="16680658" cy="1964532"/>
          </a:xfrm>
          <a:prstGeom prst="rect">
            <a:avLst/>
          </a:prstGeom>
        </p:spPr>
        <p:txBody>
          <a:bodyPr lIns="71437" tIns="71437" rIns="71437" bIns="71437" anchor="b">
            <a:noAutofit/>
          </a:bodyPr>
          <a:lstStyle>
            <a:lvl1pPr defTabSz="821531">
              <a:lnSpc>
                <a:spcPct val="100000"/>
              </a:lnSpc>
              <a:defRPr b="0" spc="0" sz="5800">
                <a:latin typeface="Helvetica Neue Light"/>
                <a:ea typeface="Helvetica Neue Light"/>
                <a:cs typeface="Helvetica Neue Light"/>
                <a:sym typeface="Helvetica Neue Light"/>
              </a:defRPr>
            </a:lvl1pPr>
          </a:lstStyle>
          <a:p>
            <a:pPr/>
            <a:r>
              <a:t>Title Text</a:t>
            </a:r>
          </a:p>
        </p:txBody>
      </p:sp>
      <p:sp>
        <p:nvSpPr>
          <p:cNvPr id="158" name="Body Level One…"/>
          <p:cNvSpPr txBox="1"/>
          <p:nvPr>
            <p:ph type="body" idx="1"/>
          </p:nvPr>
        </p:nvSpPr>
        <p:spPr>
          <a:xfrm>
            <a:off x="3851671" y="3268265"/>
            <a:ext cx="16680658" cy="9233298"/>
          </a:xfrm>
          <a:prstGeom prst="rect">
            <a:avLst/>
          </a:prstGeom>
        </p:spPr>
        <p:txBody>
          <a:bodyPr lIns="71437" tIns="71437" rIns="71437" bIns="71437" numCol="2" spcCol="834032">
            <a:noAutofit/>
          </a:bodyPr>
          <a:lstStyle>
            <a:lvl1pPr marL="369276" indent="-369276" defTabSz="821531">
              <a:lnSpc>
                <a:spcPct val="100000"/>
              </a:lnSpc>
              <a:spcBef>
                <a:spcPts val="6700"/>
              </a:spcBef>
              <a:buSzPct val="100000"/>
              <a:defRPr sz="3600">
                <a:solidFill>
                  <a:srgbClr val="747474"/>
                </a:solidFill>
              </a:defRPr>
            </a:lvl1pPr>
            <a:lvl2pPr marL="813776" indent="-369276" defTabSz="821531">
              <a:lnSpc>
                <a:spcPct val="100000"/>
              </a:lnSpc>
              <a:spcBef>
                <a:spcPts val="6700"/>
              </a:spcBef>
              <a:buSzPct val="100000"/>
              <a:defRPr sz="3600">
                <a:solidFill>
                  <a:srgbClr val="747474"/>
                </a:solidFill>
              </a:defRPr>
            </a:lvl2pPr>
            <a:lvl3pPr marL="1258276" indent="-369276" defTabSz="821531">
              <a:lnSpc>
                <a:spcPct val="100000"/>
              </a:lnSpc>
              <a:spcBef>
                <a:spcPts val="6700"/>
              </a:spcBef>
              <a:buSzPct val="100000"/>
              <a:defRPr sz="3600">
                <a:solidFill>
                  <a:srgbClr val="747474"/>
                </a:solidFill>
              </a:defRPr>
            </a:lvl3pPr>
            <a:lvl4pPr marL="1702776" indent="-369276" defTabSz="821531">
              <a:lnSpc>
                <a:spcPct val="100000"/>
              </a:lnSpc>
              <a:spcBef>
                <a:spcPts val="6700"/>
              </a:spcBef>
              <a:buSzPct val="100000"/>
              <a:defRPr sz="3600">
                <a:solidFill>
                  <a:srgbClr val="747474"/>
                </a:solidFill>
              </a:defRPr>
            </a:lvl4pPr>
            <a:lvl5pPr marL="2147276" indent="-369276" defTabSz="821531">
              <a:lnSpc>
                <a:spcPct val="100000"/>
              </a:lnSpc>
              <a:spcBef>
                <a:spcPts val="6700"/>
              </a:spcBef>
              <a:buSzPct val="100000"/>
              <a:defRPr sz="3600">
                <a:solidFill>
                  <a:srgbClr val="747474"/>
                </a:solidFill>
              </a:defRPr>
            </a:lvl5pPr>
          </a:lstStyle>
          <a:p>
            <a:pPr/>
            <a:r>
              <a:t>Body Level One</a:t>
            </a:r>
          </a:p>
          <a:p>
            <a:pPr lvl="1"/>
            <a:r>
              <a:t>Body Level Two</a:t>
            </a:r>
          </a:p>
          <a:p>
            <a:pPr lvl="2"/>
            <a:r>
              <a:t>Body Level Three</a:t>
            </a:r>
          </a:p>
          <a:p>
            <a:pPr lvl="3"/>
            <a:r>
              <a:t>Body Level Four</a:t>
            </a:r>
          </a:p>
          <a:p>
            <a:pPr lvl="4"/>
            <a:r>
              <a:t>Body Level Five</a:t>
            </a:r>
          </a:p>
        </p:txBody>
      </p:sp>
      <p:sp>
        <p:nvSpPr>
          <p:cNvPr id="159" name="Slide Number"/>
          <p:cNvSpPr txBox="1"/>
          <p:nvPr>
            <p:ph type="sldNum" sz="quarter" idx="2"/>
          </p:nvPr>
        </p:nvSpPr>
        <p:spPr>
          <a:xfrm>
            <a:off x="20329146" y="12930187"/>
            <a:ext cx="409779" cy="415875"/>
          </a:xfrm>
          <a:prstGeom prst="rect">
            <a:avLst/>
          </a:prstGeom>
        </p:spPr>
        <p:txBody>
          <a:bodyPr lIns="71437" tIns="71437" rIns="71437" bIns="71437" anchor="t"/>
          <a:lstStyle>
            <a:lvl1pPr algn="r" defTabSz="821531"/>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66" name="Line"/>
          <p:cNvSpPr/>
          <p:nvPr/>
        </p:nvSpPr>
        <p:spPr>
          <a:xfrm>
            <a:off x="3958828" y="2768203"/>
            <a:ext cx="16466344" cy="128"/>
          </a:xfrm>
          <a:prstGeom prst="line">
            <a:avLst/>
          </a:prstGeom>
          <a:ln w="12700">
            <a:solidFill>
              <a:srgbClr val="9A9A9A"/>
            </a:solidFill>
            <a:miter lim="400000"/>
          </a:ln>
        </p:spPr>
        <p:txBody>
          <a:bodyPr lIns="71437" tIns="71437" rIns="71437" bIns="71437" anchor="ctr"/>
          <a:lstStyle/>
          <a:p>
            <a:pPr algn="l" defTabSz="642937">
              <a:defRPr sz="1600">
                <a:solidFill>
                  <a:srgbClr val="000000"/>
                </a:solidFill>
                <a:latin typeface="Helvetica"/>
                <a:ea typeface="Helvetica"/>
                <a:cs typeface="Helvetica"/>
                <a:sym typeface="Helvetica"/>
              </a:defRPr>
            </a:pPr>
          </a:p>
        </p:txBody>
      </p:sp>
      <p:sp>
        <p:nvSpPr>
          <p:cNvPr id="167" name="Title Text"/>
          <p:cNvSpPr txBox="1"/>
          <p:nvPr>
            <p:ph type="title"/>
          </p:nvPr>
        </p:nvSpPr>
        <p:spPr>
          <a:xfrm>
            <a:off x="3851671" y="464343"/>
            <a:ext cx="16680658" cy="1964532"/>
          </a:xfrm>
          <a:prstGeom prst="rect">
            <a:avLst/>
          </a:prstGeom>
        </p:spPr>
        <p:txBody>
          <a:bodyPr lIns="71437" tIns="71437" rIns="71437" bIns="71437" anchor="b">
            <a:noAutofit/>
          </a:bodyPr>
          <a:lstStyle>
            <a:lvl1pPr defTabSz="821531">
              <a:lnSpc>
                <a:spcPct val="100000"/>
              </a:lnSpc>
              <a:defRPr b="0" spc="0" sz="5800">
                <a:latin typeface="Helvetica Neue Light"/>
                <a:ea typeface="Helvetica Neue Light"/>
                <a:cs typeface="Helvetica Neue Light"/>
                <a:sym typeface="Helvetica Neue Light"/>
              </a:defRPr>
            </a:lvl1pPr>
          </a:lstStyle>
          <a:p>
            <a:pPr/>
            <a:r>
              <a:t>Title Text</a:t>
            </a:r>
          </a:p>
        </p:txBody>
      </p:sp>
      <p:sp>
        <p:nvSpPr>
          <p:cNvPr id="168" name="Body Level One…"/>
          <p:cNvSpPr txBox="1"/>
          <p:nvPr>
            <p:ph type="body" idx="1"/>
          </p:nvPr>
        </p:nvSpPr>
        <p:spPr>
          <a:xfrm>
            <a:off x="3851671" y="3268265"/>
            <a:ext cx="16680658" cy="9233298"/>
          </a:xfrm>
          <a:prstGeom prst="rect">
            <a:avLst/>
          </a:prstGeom>
        </p:spPr>
        <p:txBody>
          <a:bodyPr lIns="71437" tIns="71437" rIns="71437" bIns="71437">
            <a:noAutofit/>
          </a:bodyPr>
          <a:lstStyle>
            <a:lvl1pPr marL="369276" indent="-369276" defTabSz="821531">
              <a:lnSpc>
                <a:spcPct val="100000"/>
              </a:lnSpc>
              <a:spcBef>
                <a:spcPts val="6700"/>
              </a:spcBef>
              <a:buSzPct val="100000"/>
              <a:defRPr sz="3600">
                <a:solidFill>
                  <a:srgbClr val="747474"/>
                </a:solidFill>
              </a:defRPr>
            </a:lvl1pPr>
            <a:lvl2pPr marL="813776" indent="-369276" defTabSz="821531">
              <a:lnSpc>
                <a:spcPct val="100000"/>
              </a:lnSpc>
              <a:spcBef>
                <a:spcPts val="6700"/>
              </a:spcBef>
              <a:buSzPct val="100000"/>
              <a:defRPr sz="3600">
                <a:solidFill>
                  <a:srgbClr val="747474"/>
                </a:solidFill>
              </a:defRPr>
            </a:lvl2pPr>
            <a:lvl3pPr marL="1258276" indent="-369276" defTabSz="821531">
              <a:lnSpc>
                <a:spcPct val="100000"/>
              </a:lnSpc>
              <a:spcBef>
                <a:spcPts val="6700"/>
              </a:spcBef>
              <a:buSzPct val="100000"/>
              <a:defRPr sz="3600">
                <a:solidFill>
                  <a:srgbClr val="747474"/>
                </a:solidFill>
              </a:defRPr>
            </a:lvl3pPr>
            <a:lvl4pPr marL="1702776" indent="-369276" defTabSz="821531">
              <a:lnSpc>
                <a:spcPct val="100000"/>
              </a:lnSpc>
              <a:spcBef>
                <a:spcPts val="6700"/>
              </a:spcBef>
              <a:buSzPct val="100000"/>
              <a:defRPr sz="3600">
                <a:solidFill>
                  <a:srgbClr val="747474"/>
                </a:solidFill>
              </a:defRPr>
            </a:lvl4pPr>
            <a:lvl5pPr marL="2147276" indent="-369276" defTabSz="821531">
              <a:lnSpc>
                <a:spcPct val="100000"/>
              </a:lnSpc>
              <a:spcBef>
                <a:spcPts val="6700"/>
              </a:spcBef>
              <a:buSzPct val="100000"/>
              <a:defRPr sz="3600">
                <a:solidFill>
                  <a:srgbClr val="747474"/>
                </a:solidFill>
              </a:defRPr>
            </a:lvl5pPr>
          </a:lstStyle>
          <a:p>
            <a:pPr/>
            <a:r>
              <a:t>Body Level One</a:t>
            </a:r>
          </a:p>
          <a:p>
            <a:pPr lvl="1"/>
            <a:r>
              <a:t>Body Level Two</a:t>
            </a:r>
          </a:p>
          <a:p>
            <a:pPr lvl="2"/>
            <a:r>
              <a:t>Body Level Three</a:t>
            </a:r>
          </a:p>
          <a:p>
            <a:pPr lvl="3"/>
            <a:r>
              <a:t>Body Level Four</a:t>
            </a:r>
          </a:p>
          <a:p>
            <a:pPr lvl="4"/>
            <a:r>
              <a:t>Body Level Five</a:t>
            </a:r>
          </a:p>
        </p:txBody>
      </p:sp>
      <p:sp>
        <p:nvSpPr>
          <p:cNvPr id="169" name="Slide Number"/>
          <p:cNvSpPr txBox="1"/>
          <p:nvPr>
            <p:ph type="sldNum" sz="quarter" idx="2"/>
          </p:nvPr>
        </p:nvSpPr>
        <p:spPr>
          <a:xfrm>
            <a:off x="20329146" y="12930187"/>
            <a:ext cx="409779" cy="415875"/>
          </a:xfrm>
          <a:prstGeom prst="rect">
            <a:avLst/>
          </a:prstGeom>
        </p:spPr>
        <p:txBody>
          <a:bodyPr lIns="71437" tIns="71437" rIns="71437" bIns="71437" anchor="t"/>
          <a:lstStyle>
            <a:lvl1pPr algn="r" defTabSz="821531"/>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bg>
      <p:bgPr>
        <a:solidFill>
          <a:srgbClr val="000000"/>
        </a:solidFill>
      </p:bgPr>
    </p:bg>
    <p:spTree>
      <p:nvGrpSpPr>
        <p:cNvPr id="1" name=""/>
        <p:cNvGrpSpPr/>
        <p:nvPr/>
      </p:nvGrpSpPr>
      <p:grpSpPr>
        <a:xfrm>
          <a:off x="0" y="0"/>
          <a:ext cx="0" cy="0"/>
          <a:chOff x="0" y="0"/>
          <a:chExt cx="0" cy="0"/>
        </a:xfrm>
      </p:grpSpPr>
      <p:sp>
        <p:nvSpPr>
          <p:cNvPr id="176" name="–Johnny Appleseed"/>
          <p:cNvSpPr/>
          <p:nvPr>
            <p:ph type="body" sz="quarter" idx="21"/>
          </p:nvPr>
        </p:nvSpPr>
        <p:spPr>
          <a:xfrm>
            <a:off x="4833937" y="8947546"/>
            <a:ext cx="14716126" cy="660798"/>
          </a:xfrm>
          <a:prstGeom prst="rect">
            <a:avLst/>
          </a:prstGeom>
        </p:spPr>
        <p:txBody>
          <a:bodyPr lIns="71437" tIns="71437" rIns="71437" bIns="71437">
            <a:spAutoFit/>
          </a:bodyPr>
          <a:lstStyle>
            <a:lvl1pPr marL="0" indent="0" algn="ctr" defTabSz="821531">
              <a:lnSpc>
                <a:spcPct val="100000"/>
              </a:lnSpc>
              <a:spcBef>
                <a:spcPts val="0"/>
              </a:spcBef>
              <a:buSzTx/>
              <a:buNone/>
              <a:defRPr i="1" sz="3200">
                <a:solidFill>
                  <a:srgbClr val="FFFFFF"/>
                </a:solidFill>
                <a:latin typeface="Helvetica Light"/>
                <a:ea typeface="Helvetica Light"/>
                <a:cs typeface="Helvetica Light"/>
                <a:sym typeface="Helvetica Light"/>
              </a:defRPr>
            </a:lvl1pPr>
          </a:lstStyle>
          <a:p>
            <a:pPr/>
            <a:r>
              <a:t>–Johnny Appleseed</a:t>
            </a:r>
          </a:p>
        </p:txBody>
      </p:sp>
      <p:sp>
        <p:nvSpPr>
          <p:cNvPr id="177" name="“Type a quote here.”"/>
          <p:cNvSpPr/>
          <p:nvPr>
            <p:ph type="body" sz="quarter" idx="22"/>
          </p:nvPr>
        </p:nvSpPr>
        <p:spPr>
          <a:xfrm>
            <a:off x="4833937" y="6000353"/>
            <a:ext cx="14716126" cy="965201"/>
          </a:xfrm>
          <a:prstGeom prst="rect">
            <a:avLst/>
          </a:prstGeom>
        </p:spPr>
        <p:txBody>
          <a:bodyPr lIns="71437" tIns="71437" rIns="71437" bIns="71437" anchor="ctr">
            <a:spAutoFit/>
          </a:bodyPr>
          <a:lstStyle>
            <a:lvl1pPr marL="0" indent="0" algn="ctr" defTabSz="821531">
              <a:lnSpc>
                <a:spcPct val="100000"/>
              </a:lnSpc>
              <a:spcBef>
                <a:spcPts val="0"/>
              </a:spcBef>
              <a:buSzTx/>
              <a:buNone/>
              <a:defRPr sz="5200">
                <a:solidFill>
                  <a:srgbClr val="FFFFFF"/>
                </a:solidFill>
                <a:latin typeface="Helvetica Light"/>
                <a:ea typeface="Helvetica Light"/>
                <a:cs typeface="Helvetica Light"/>
                <a:sym typeface="Helvetica Light"/>
              </a:defRPr>
            </a:lvl1pPr>
          </a:lstStyle>
          <a:p>
            <a:pPr/>
            <a:r>
              <a:t>“Type a quote here.” </a:t>
            </a:r>
          </a:p>
        </p:txBody>
      </p:sp>
      <p:sp>
        <p:nvSpPr>
          <p:cNvPr id="178" name="Slide Number"/>
          <p:cNvSpPr txBox="1"/>
          <p:nvPr>
            <p:ph type="sldNum" sz="quarter" idx="2"/>
          </p:nvPr>
        </p:nvSpPr>
        <p:spPr>
          <a:xfrm>
            <a:off x="11935814" y="13019484"/>
            <a:ext cx="494513" cy="511176"/>
          </a:xfrm>
          <a:prstGeom prst="rect">
            <a:avLst/>
          </a:prstGeom>
        </p:spPr>
        <p:txBody>
          <a:bodyPr lIns="71437" tIns="71437" rIns="71437" bIns="71437" anchor="t"/>
          <a:lstStyle>
            <a:lvl1pPr defTabSz="821531">
              <a:defRPr sz="2400">
                <a:solidFill>
                  <a:srgbClr val="FFFFFF"/>
                </a:solidFill>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85" name="–Johnny Appleseed"/>
          <p:cNvSpPr txBox="1"/>
          <p:nvPr>
            <p:ph type="body" sz="quarter" idx="21"/>
          </p:nvPr>
        </p:nvSpPr>
        <p:spPr>
          <a:xfrm>
            <a:off x="4833937" y="8947546"/>
            <a:ext cx="14716126" cy="647701"/>
          </a:xfrm>
          <a:prstGeom prst="rect">
            <a:avLst/>
          </a:prstGeom>
        </p:spPr>
        <p:txBody>
          <a:bodyPr lIns="71437" tIns="71437" rIns="71437" bIns="71437">
            <a:spAutoFit/>
          </a:bodyPr>
          <a:lstStyle>
            <a:lvl1pPr marL="0" indent="0" algn="ctr" defTabSz="821531">
              <a:lnSpc>
                <a:spcPct val="100000"/>
              </a:lnSpc>
              <a:spcBef>
                <a:spcPts val="0"/>
              </a:spcBef>
              <a:buSzTx/>
              <a:buNone/>
              <a:defRPr i="1" sz="3200"/>
            </a:lvl1pPr>
          </a:lstStyle>
          <a:p>
            <a:pPr/>
            <a:r>
              <a:t>–Johnny Appleseed</a:t>
            </a:r>
          </a:p>
        </p:txBody>
      </p:sp>
      <p:sp>
        <p:nvSpPr>
          <p:cNvPr id="186" name="“Type a quote here.”"/>
          <p:cNvSpPr txBox="1"/>
          <p:nvPr>
            <p:ph type="body" sz="quarter" idx="22"/>
          </p:nvPr>
        </p:nvSpPr>
        <p:spPr>
          <a:xfrm>
            <a:off x="4833937" y="5997575"/>
            <a:ext cx="14716126" cy="863601"/>
          </a:xfrm>
          <a:prstGeom prst="rect">
            <a:avLst/>
          </a:prstGeom>
        </p:spPr>
        <p:txBody>
          <a:bodyPr lIns="71437" tIns="71437" rIns="71437" bIns="71437" anchor="ctr">
            <a:spAutoFit/>
          </a:bodyPr>
          <a:lstStyle>
            <a:lvl1pPr marL="0" indent="0" algn="ctr" defTabSz="821531">
              <a:lnSpc>
                <a:spcPct val="100000"/>
              </a:lnSpc>
              <a:spcBef>
                <a:spcPts val="0"/>
              </a:spcBef>
              <a:buSzTx/>
              <a:buNone/>
              <a:defRPr sz="4600">
                <a:latin typeface="Helvetica Neue Medium"/>
                <a:ea typeface="Helvetica Neue Medium"/>
                <a:cs typeface="Helvetica Neue Medium"/>
                <a:sym typeface="Helvetica Neue Medium"/>
              </a:defRPr>
            </a:lvl1pPr>
          </a:lstStyle>
          <a:p>
            <a:pPr/>
            <a:r>
              <a:t>“Type a quote here.” </a:t>
            </a:r>
          </a:p>
        </p:txBody>
      </p:sp>
      <p:sp>
        <p:nvSpPr>
          <p:cNvPr id="187" name="Slide Number"/>
          <p:cNvSpPr txBox="1"/>
          <p:nvPr>
            <p:ph type="sldNum" sz="quarter" idx="2"/>
          </p:nvPr>
        </p:nvSpPr>
        <p:spPr>
          <a:xfrm>
            <a:off x="11954103" y="13073062"/>
            <a:ext cx="466269" cy="477671"/>
          </a:xfrm>
          <a:prstGeom prst="rect">
            <a:avLst/>
          </a:prstGeom>
        </p:spPr>
        <p:txBody>
          <a:bodyPr lIns="71437" tIns="71437" rIns="71437" bIns="71437" anchor="t"/>
          <a:lstStyle>
            <a:lvl1pPr defTabSz="821531">
              <a:defRPr sz="2200">
                <a:latin typeface="Helvetica Neue Light"/>
                <a:ea typeface="Helvetica Neue Light"/>
                <a:cs typeface="Helvetica Neue Light"/>
                <a:sym typeface="Helvetica Neue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94" name="Author and Date"/>
          <p:cNvSpPr txBox="1"/>
          <p:nvPr>
            <p:ph type="body" sz="quarter" idx="21" hasCustomPrompt="1"/>
          </p:nvPr>
        </p:nvSpPr>
        <p:spPr>
          <a:xfrm>
            <a:off x="6009753" y="9671548"/>
            <a:ext cx="12358691" cy="358301"/>
          </a:xfrm>
          <a:prstGeom prst="rect">
            <a:avLst/>
          </a:prstGeom>
        </p:spPr>
        <p:txBody>
          <a:bodyPr lIns="25717" tIns="25717" rIns="25717" bIns="25717"/>
          <a:lstStyle>
            <a:lvl1pPr marL="0" indent="0" defTabSz="544830">
              <a:lnSpc>
                <a:spcPct val="100000"/>
              </a:lnSpc>
              <a:spcBef>
                <a:spcPts val="0"/>
              </a:spcBef>
              <a:buSzTx/>
              <a:buNone/>
              <a:defRPr b="1" sz="1980"/>
            </a:lvl1pPr>
          </a:lstStyle>
          <a:p>
            <a:pPr/>
            <a:r>
              <a:t>Author and Date</a:t>
            </a:r>
          </a:p>
        </p:txBody>
      </p:sp>
      <p:sp>
        <p:nvSpPr>
          <p:cNvPr id="195" name="Presentation Title"/>
          <p:cNvSpPr txBox="1"/>
          <p:nvPr>
            <p:ph type="title" hasCustomPrompt="1"/>
          </p:nvPr>
        </p:nvSpPr>
        <p:spPr>
          <a:xfrm>
            <a:off x="6012653" y="4448807"/>
            <a:ext cx="12358692" cy="2614614"/>
          </a:xfrm>
          <a:prstGeom prst="rect">
            <a:avLst/>
          </a:prstGeom>
        </p:spPr>
        <p:txBody>
          <a:bodyPr lIns="28575" tIns="28575" rIns="28575" bIns="28575" anchor="b"/>
          <a:lstStyle>
            <a:lvl1pPr defTabSz="2438339">
              <a:defRPr spc="-224" sz="11200"/>
            </a:lvl1pPr>
          </a:lstStyle>
          <a:p>
            <a:pPr/>
            <a:r>
              <a:t>Presentation Title</a:t>
            </a:r>
          </a:p>
        </p:txBody>
      </p:sp>
      <p:sp>
        <p:nvSpPr>
          <p:cNvPr id="196" name="Body Level One…"/>
          <p:cNvSpPr txBox="1"/>
          <p:nvPr>
            <p:ph type="body" sz="quarter" idx="1" hasCustomPrompt="1"/>
          </p:nvPr>
        </p:nvSpPr>
        <p:spPr>
          <a:xfrm>
            <a:off x="6009754" y="7063420"/>
            <a:ext cx="12358689" cy="1071563"/>
          </a:xfrm>
          <a:prstGeom prst="rect">
            <a:avLst/>
          </a:prstGeom>
        </p:spPr>
        <p:txBody>
          <a:bodyPr lIns="28575" tIns="28575" rIns="28575" bIns="28575"/>
          <a:lstStyle>
            <a:lvl1pPr marL="0" indent="0" defTabSz="825500">
              <a:lnSpc>
                <a:spcPct val="100000"/>
              </a:lnSpc>
              <a:spcBef>
                <a:spcPts val="0"/>
              </a:spcBef>
              <a:buSzTx/>
              <a:buNone/>
              <a:defRPr b="1" sz="5000"/>
            </a:lvl1pPr>
            <a:lvl2pPr marL="0" indent="457200" defTabSz="825500">
              <a:lnSpc>
                <a:spcPct val="100000"/>
              </a:lnSpc>
              <a:spcBef>
                <a:spcPts val="0"/>
              </a:spcBef>
              <a:buSzTx/>
              <a:buNone/>
              <a:defRPr b="1" sz="5000"/>
            </a:lvl2pPr>
            <a:lvl3pPr marL="0" indent="914400" defTabSz="825500">
              <a:lnSpc>
                <a:spcPct val="100000"/>
              </a:lnSpc>
              <a:spcBef>
                <a:spcPts val="0"/>
              </a:spcBef>
              <a:buSzTx/>
              <a:buNone/>
              <a:defRPr b="1" sz="5000"/>
            </a:lvl3pPr>
            <a:lvl4pPr marL="0" indent="1371600" defTabSz="825500">
              <a:lnSpc>
                <a:spcPct val="100000"/>
              </a:lnSpc>
              <a:spcBef>
                <a:spcPts val="0"/>
              </a:spcBef>
              <a:buSzTx/>
              <a:buNone/>
              <a:defRPr b="1" sz="5000"/>
            </a:lvl4pPr>
            <a:lvl5pPr marL="0" indent="1828800" defTabSz="825500">
              <a:lnSpc>
                <a:spcPct val="100000"/>
              </a:lnSpc>
              <a:spcBef>
                <a:spcPts val="0"/>
              </a:spcBef>
              <a:buSzTx/>
              <a:buNone/>
              <a:defRPr b="1" sz="5000"/>
            </a:lvl5pPr>
          </a:lstStyle>
          <a:p>
            <a:pPr/>
            <a:r>
              <a:t>Presentation Subtitle</a:t>
            </a:r>
          </a:p>
          <a:p>
            <a:pPr lvl="1"/>
            <a:r>
              <a:t/>
            </a:r>
          </a:p>
          <a:p>
            <a:pPr lvl="2"/>
            <a:r>
              <a:t/>
            </a:r>
          </a:p>
          <a:p>
            <a:pPr lvl="3"/>
            <a:r>
              <a:t/>
            </a:r>
          </a:p>
          <a:p>
            <a:pPr lvl="4"/>
            <a:r>
              <a:t/>
            </a:r>
          </a:p>
        </p:txBody>
      </p:sp>
      <p:sp>
        <p:nvSpPr>
          <p:cNvPr id="197" name="Slide Number"/>
          <p:cNvSpPr txBox="1"/>
          <p:nvPr>
            <p:ph type="sldNum" sz="quarter" idx="2"/>
          </p:nvPr>
        </p:nvSpPr>
        <p:spPr>
          <a:xfrm>
            <a:off x="12054703" y="10313777"/>
            <a:ext cx="267565" cy="255373"/>
          </a:xfrm>
          <a:prstGeom prst="rect">
            <a:avLst/>
          </a:prstGeom>
        </p:spPr>
        <p:txBody>
          <a:bodyPr lIns="28575" tIns="28575" rIns="28575" bIns="28575"/>
          <a:lstStyle>
            <a:lvl1pPr defTabSz="584200">
              <a:defRPr sz="14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660384004_1290x1720.jpg"/>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2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17.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18.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1.xml"/><Relationship Id="rId3" Type="http://schemas.openxmlformats.org/officeDocument/2006/relationships/image" Target="../media/image2.tif"/></Relationships>

</file>

<file path=ppt/slides/_rels/slide13.xml.rels><?xml version="1.0" encoding="UTF-8"?>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1.jpe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1.jpe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2.jpe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 Id="rId3" Type="http://schemas.openxmlformats.org/officeDocument/2006/relationships/image" Target="../media/image19.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20.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9.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xml"/><Relationship Id="rId3" Type="http://schemas.openxmlformats.org/officeDocument/2006/relationships/image" Target="../media/image1.tif"/></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9.png"/><Relationship Id="rId7" Type="http://schemas.openxmlformats.org/officeDocument/2006/relationships/image" Target="../media/image10.png"/><Relationship Id="rId8" Type="http://schemas.openxmlformats.org/officeDocument/2006/relationships/image" Target="../media/image11.png"/><Relationship Id="rId9" Type="http://schemas.openxmlformats.org/officeDocument/2006/relationships/image" Target="../media/image12.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Luís M. A. Bettencourt 2023"/>
          <p:cNvSpPr txBox="1"/>
          <p:nvPr>
            <p:ph type="body" idx="21"/>
          </p:nvPr>
        </p:nvSpPr>
        <p:spPr>
          <a:xfrm>
            <a:off x="3644770" y="11206079"/>
            <a:ext cx="14710228" cy="1071564"/>
          </a:xfrm>
          <a:prstGeom prst="rect">
            <a:avLst/>
          </a:prstGeom>
          <a:extLst>
            <a:ext uri="{C572A759-6A51-4108-AA02-DFA0A04FC94B}">
              <ma14:wrappingTextBoxFlag xmlns:ma14="http://schemas.microsoft.com/office/mac/drawingml/2011/main" val="1"/>
            </a:ext>
          </a:extLst>
        </p:spPr>
        <p:txBody>
          <a:bodyPr/>
          <a:lstStyle>
            <a:lvl1pPr defTabSz="825500">
              <a:defRPr sz="3000"/>
            </a:lvl1pPr>
          </a:lstStyle>
          <a:p>
            <a:pPr/>
            <a:r>
              <a:t>Luís M. A. Bettencourt 2023</a:t>
            </a:r>
          </a:p>
        </p:txBody>
      </p:sp>
      <p:sp>
        <p:nvSpPr>
          <p:cNvPr id="207" name="Lecture 10"/>
          <p:cNvSpPr txBox="1"/>
          <p:nvPr>
            <p:ph type="title"/>
          </p:nvPr>
        </p:nvSpPr>
        <p:spPr>
          <a:xfrm>
            <a:off x="3828203" y="3167022"/>
            <a:ext cx="12358692" cy="2614614"/>
          </a:xfrm>
          <a:prstGeom prst="rect">
            <a:avLst/>
          </a:prstGeom>
        </p:spPr>
        <p:txBody>
          <a:bodyPr/>
          <a:lstStyle>
            <a:lvl1pPr defTabSz="821531">
              <a:lnSpc>
                <a:spcPct val="100000"/>
              </a:lnSpc>
              <a:defRPr spc="0" sz="4600"/>
            </a:lvl1pPr>
          </a:lstStyle>
          <a:p>
            <a:pPr/>
            <a:r>
              <a:t>Lecture 10</a:t>
            </a:r>
          </a:p>
        </p:txBody>
      </p:sp>
      <p:sp>
        <p:nvSpPr>
          <p:cNvPr id="208" name="Looking inside Cities: Professional Diversity and Productivity"/>
          <p:cNvSpPr txBox="1"/>
          <p:nvPr>
            <p:ph type="body" sz="quarter" idx="1"/>
          </p:nvPr>
        </p:nvSpPr>
        <p:spPr>
          <a:xfrm>
            <a:off x="3825304" y="5781634"/>
            <a:ext cx="12358689" cy="1071564"/>
          </a:xfrm>
          <a:prstGeom prst="rect">
            <a:avLst/>
          </a:prstGeom>
        </p:spPr>
        <p:txBody>
          <a:bodyPr/>
          <a:lstStyle>
            <a:lvl1pPr defTabSz="301752">
              <a:defRPr sz="3300">
                <a:solidFill>
                  <a:srgbClr val="5E5E5E"/>
                </a:solidFill>
                <a:latin typeface="Helvetica"/>
                <a:ea typeface="Helvetica"/>
                <a:cs typeface="Helvetica"/>
                <a:sym typeface="Helvetica"/>
              </a:defRPr>
            </a:lvl1pPr>
          </a:lstStyle>
          <a:p>
            <a:pPr/>
            <a:r>
              <a:t>Looking inside Cities: Professional Diversity and Productivity</a:t>
            </a:r>
          </a:p>
        </p:txBody>
      </p:sp>
      <p:sp>
        <p:nvSpPr>
          <p:cNvPr id="209" name="10.2 Professional and Business Diversity and the Productivity of Cities"/>
          <p:cNvSpPr txBox="1"/>
          <p:nvPr/>
        </p:nvSpPr>
        <p:spPr>
          <a:xfrm>
            <a:off x="1402083" y="8180181"/>
            <a:ext cx="21166467" cy="627353"/>
          </a:xfrm>
          <a:prstGeom prst="rect">
            <a:avLst/>
          </a:prstGeom>
          <a:ln w="12700">
            <a:miter lim="400000"/>
          </a:ln>
          <a:extLst>
            <a:ext uri="{C572A759-6A51-4108-AA02-DFA0A04FC94B}">
              <ma14:wrappingTextBoxFlag xmlns:ma14="http://schemas.microsoft.com/office/mac/drawingml/2011/main" val="1"/>
            </a:ext>
          </a:extLst>
        </p:spPr>
        <p:txBody>
          <a:bodyPr lIns="28575" tIns="28575" rIns="28575" bIns="28575" anchor="ctr">
            <a:spAutoFit/>
          </a:bodyPr>
          <a:lstStyle>
            <a:lvl1pPr defTabSz="821531">
              <a:defRPr b="1" sz="3800">
                <a:solidFill>
                  <a:srgbClr val="000000"/>
                </a:solidFill>
              </a:defRPr>
            </a:lvl1pPr>
          </a:lstStyle>
          <a:p>
            <a:pPr/>
            <a:r>
              <a:t>10.2 Professional and Business Diversity and the Productivity of Cities</a:t>
            </a:r>
          </a:p>
        </p:txBody>
      </p:sp>
      <p:sp>
        <p:nvSpPr>
          <p:cNvPr id="210" name="IUS 5"/>
          <p:cNvSpPr txBox="1"/>
          <p:nvPr/>
        </p:nvSpPr>
        <p:spPr>
          <a:xfrm>
            <a:off x="22041056" y="9375775"/>
            <a:ext cx="1122986" cy="585112"/>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5</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6" name="Generalizing:  Information, Connectivity &amp; Productivity"/>
          <p:cNvSpPr txBox="1"/>
          <p:nvPr/>
        </p:nvSpPr>
        <p:spPr>
          <a:xfrm>
            <a:off x="4833085" y="262752"/>
            <a:ext cx="14717830" cy="85408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sz="4700">
                <a:solidFill>
                  <a:srgbClr val="000000"/>
                </a:solidFill>
                <a:latin typeface="Helvetica Light"/>
                <a:ea typeface="Helvetica Light"/>
                <a:cs typeface="Helvetica Light"/>
                <a:sym typeface="Helvetica Light"/>
              </a:defRPr>
            </a:pPr>
            <a:r>
              <a:rPr b="1">
                <a:latin typeface="Helvetica"/>
                <a:ea typeface="Helvetica"/>
                <a:cs typeface="Helvetica"/>
                <a:sym typeface="Helvetica"/>
              </a:rPr>
              <a:t>Generalizing:</a:t>
            </a:r>
            <a:r>
              <a:t>  Information, Connectivity &amp; Productivity</a:t>
            </a:r>
          </a:p>
        </p:txBody>
      </p:sp>
      <p:sp>
        <p:nvSpPr>
          <p:cNvPr id="317" name="Poor"/>
          <p:cNvSpPr txBox="1"/>
          <p:nvPr/>
        </p:nvSpPr>
        <p:spPr>
          <a:xfrm>
            <a:off x="6702542" y="1899740"/>
            <a:ext cx="1370572" cy="777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4200">
                <a:solidFill>
                  <a:srgbClr val="C82506"/>
                </a:solidFill>
                <a:latin typeface="Helvetica"/>
                <a:ea typeface="Helvetica"/>
                <a:cs typeface="Helvetica"/>
                <a:sym typeface="Helvetica"/>
              </a:defRPr>
            </a:lvl1pPr>
          </a:lstStyle>
          <a:p>
            <a:pPr/>
            <a:r>
              <a:t>Poor</a:t>
            </a:r>
          </a:p>
        </p:txBody>
      </p:sp>
      <p:sp>
        <p:nvSpPr>
          <p:cNvPr id="318" name="Rich"/>
          <p:cNvSpPr txBox="1"/>
          <p:nvPr/>
        </p:nvSpPr>
        <p:spPr>
          <a:xfrm>
            <a:off x="6732103" y="10451703"/>
            <a:ext cx="1311450" cy="777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4200">
                <a:solidFill>
                  <a:srgbClr val="70BF41"/>
                </a:solidFill>
                <a:latin typeface="Helvetica"/>
                <a:ea typeface="Helvetica"/>
                <a:cs typeface="Helvetica"/>
                <a:sym typeface="Helvetica"/>
              </a:defRPr>
            </a:lvl1pPr>
          </a:lstStyle>
          <a:p>
            <a:pPr/>
            <a:r>
              <a:t>Rich</a:t>
            </a:r>
          </a:p>
        </p:txBody>
      </p:sp>
      <p:pic>
        <p:nvPicPr>
          <p:cNvPr id="319" name="Screen Shot 2014-07-31 at 2.03.53 AM.png" descr="Screen Shot 2014-07-31 at 2.03.53 AM.png"/>
          <p:cNvPicPr>
            <a:picLocks noChangeAspect="1"/>
          </p:cNvPicPr>
          <p:nvPr/>
        </p:nvPicPr>
        <p:blipFill>
          <a:blip r:embed="rId3">
            <a:extLst/>
          </a:blip>
          <a:stretch>
            <a:fillRect/>
          </a:stretch>
        </p:blipFill>
        <p:spPr>
          <a:xfrm>
            <a:off x="2362812" y="3088017"/>
            <a:ext cx="19180703" cy="6723722"/>
          </a:xfrm>
          <a:prstGeom prst="rect">
            <a:avLst/>
          </a:prstGeom>
          <a:ln w="12700">
            <a:miter lim="400000"/>
          </a:ln>
        </p:spPr>
      </p:pic>
      <p:sp>
        <p:nvSpPr>
          <p:cNvPr id="320" name="Jack/Jane of all trades"/>
          <p:cNvSpPr txBox="1"/>
          <p:nvPr/>
        </p:nvSpPr>
        <p:spPr>
          <a:xfrm>
            <a:off x="5792352" y="2718994"/>
            <a:ext cx="3190952"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5">
                    <a:hueOff val="-82419"/>
                    <a:satOff val="-9513"/>
                    <a:lumOff val="-16343"/>
                  </a:schemeClr>
                </a:solidFill>
              </a:defRPr>
            </a:lvl1pPr>
          </a:lstStyle>
          <a:p>
            <a:pPr/>
            <a:r>
              <a:t>Jack/Jane of all trades</a:t>
            </a:r>
          </a:p>
        </p:txBody>
      </p:sp>
      <p:sp>
        <p:nvSpPr>
          <p:cNvPr id="321" name="Interdependent, dynamical…"/>
          <p:cNvSpPr txBox="1"/>
          <p:nvPr/>
        </p:nvSpPr>
        <p:spPr>
          <a:xfrm>
            <a:off x="8936096" y="10222141"/>
            <a:ext cx="3745078" cy="8296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a:solidFill>
                  <a:schemeClr val="accent3">
                    <a:hueOff val="362282"/>
                    <a:satOff val="31803"/>
                    <a:lumOff val="-18242"/>
                  </a:schemeClr>
                </a:solidFill>
              </a:defRPr>
            </a:pPr>
            <a:r>
              <a:t>Interdependent, dynamical</a:t>
            </a:r>
          </a:p>
          <a:p>
            <a:pPr>
              <a:defRPr>
                <a:solidFill>
                  <a:schemeClr val="accent3">
                    <a:hueOff val="362282"/>
                    <a:satOff val="31803"/>
                    <a:lumOff val="-18242"/>
                  </a:schemeClr>
                </a:solidFill>
              </a:defRPr>
            </a:pPr>
            <a:r>
              <a:t>overload</a:t>
            </a:r>
          </a:p>
        </p:txBody>
      </p:sp>
      <p:sp>
        <p:nvSpPr>
          <p:cNvPr id="322" name="https://mae.engr.ucdavis.edu/dsouza/Pubs/PIEEE_vol102_12.pdf#page=8"/>
          <p:cNvSpPr txBox="1"/>
          <p:nvPr/>
        </p:nvSpPr>
        <p:spPr>
          <a:xfrm>
            <a:off x="12426238" y="12870801"/>
            <a:ext cx="10199524"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https://mae.engr.ucdavis.edu/dsouza/Pubs/PIEEE_vol102_12.pdf#page=8</a:t>
            </a:r>
          </a:p>
        </p:txBody>
      </p:sp>
      <p:sp>
        <p:nvSpPr>
          <p:cNvPr id="323" name="Subsistence societies"/>
          <p:cNvSpPr txBox="1"/>
          <p:nvPr/>
        </p:nvSpPr>
        <p:spPr>
          <a:xfrm>
            <a:off x="19418161" y="7592015"/>
            <a:ext cx="3442387" cy="498422"/>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2600">
                <a:solidFill>
                  <a:srgbClr val="FFFFFF"/>
                </a:solidFill>
                <a:latin typeface="Helvetica Neue Medium"/>
                <a:ea typeface="Helvetica Neue Medium"/>
                <a:cs typeface="Helvetica Neue Medium"/>
                <a:sym typeface="Helvetica Neue Medium"/>
              </a:defRPr>
            </a:lvl1pPr>
          </a:lstStyle>
          <a:p>
            <a:pPr/>
            <a:r>
              <a:t>Subsistence societies</a:t>
            </a:r>
          </a:p>
        </p:txBody>
      </p:sp>
      <p:sp>
        <p:nvSpPr>
          <p:cNvPr id="324" name="Urban societies"/>
          <p:cNvSpPr txBox="1"/>
          <p:nvPr/>
        </p:nvSpPr>
        <p:spPr>
          <a:xfrm>
            <a:off x="19843064" y="5438831"/>
            <a:ext cx="3043226" cy="585113"/>
          </a:xfrm>
          <a:prstGeom prst="rect">
            <a:avLst/>
          </a:prstGeom>
          <a:solidFill>
            <a:srgbClr val="60D937"/>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Urban societies</a:t>
            </a:r>
          </a:p>
        </p:txBody>
      </p:sp>
      <p:sp>
        <p:nvSpPr>
          <p:cNvPr id="325" name="IUS Fig 5.12"/>
          <p:cNvSpPr txBox="1"/>
          <p:nvPr/>
        </p:nvSpPr>
        <p:spPr>
          <a:xfrm>
            <a:off x="199510" y="11055440"/>
            <a:ext cx="2380794" cy="585113"/>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Fig 5.12</a:t>
            </a:r>
          </a:p>
        </p:txBody>
      </p:sp>
      <p:sp>
        <p:nvSpPr>
          <p:cNvPr id="326" name="IUS Fig 5.13"/>
          <p:cNvSpPr txBox="1"/>
          <p:nvPr/>
        </p:nvSpPr>
        <p:spPr>
          <a:xfrm>
            <a:off x="20531801" y="10548084"/>
            <a:ext cx="2380794" cy="585113"/>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Fig 5.13</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30" name="Screen Shot 2014-07-31 at 2.04.22 AM.png" descr="Screen Shot 2014-07-31 at 2.04.22 AM.png"/>
          <p:cNvPicPr>
            <a:picLocks noChangeAspect="1"/>
          </p:cNvPicPr>
          <p:nvPr/>
        </p:nvPicPr>
        <p:blipFill>
          <a:blip r:embed="rId3">
            <a:extLst/>
          </a:blip>
          <a:stretch>
            <a:fillRect/>
          </a:stretch>
        </p:blipFill>
        <p:spPr>
          <a:xfrm>
            <a:off x="3726913" y="4205882"/>
            <a:ext cx="16930174" cy="6968432"/>
          </a:xfrm>
          <a:prstGeom prst="rect">
            <a:avLst/>
          </a:prstGeom>
          <a:ln w="12700">
            <a:miter lim="400000"/>
          </a:ln>
        </p:spPr>
      </p:pic>
      <p:sp>
        <p:nvSpPr>
          <p:cNvPr id="331" name="A Network Theory of Development:…"/>
          <p:cNvSpPr txBox="1"/>
          <p:nvPr/>
        </p:nvSpPr>
        <p:spPr>
          <a:xfrm>
            <a:off x="5529872" y="1112837"/>
            <a:ext cx="13324256" cy="2251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5000">
                <a:solidFill>
                  <a:srgbClr val="000000"/>
                </a:solidFill>
                <a:latin typeface="Helvetica"/>
                <a:ea typeface="Helvetica"/>
                <a:cs typeface="Helvetica"/>
                <a:sym typeface="Helvetica"/>
              </a:defRPr>
            </a:pPr>
            <a:r>
              <a:t>A Network Theory of Development:</a:t>
            </a:r>
          </a:p>
          <a:p>
            <a:pPr defTabSz="821531">
              <a:defRPr sz="4400">
                <a:solidFill>
                  <a:srgbClr val="000000"/>
                </a:solidFill>
                <a:latin typeface="Helvetica Light"/>
                <a:ea typeface="Helvetica Light"/>
                <a:cs typeface="Helvetica Light"/>
                <a:sym typeface="Helvetica Light"/>
              </a:defRPr>
            </a:pPr>
            <a:r>
              <a:t>Interconnected human  societies</a:t>
            </a:r>
          </a:p>
          <a:p>
            <a:pPr defTabSz="821531">
              <a:defRPr sz="4400">
                <a:solidFill>
                  <a:srgbClr val="000000"/>
                </a:solidFill>
                <a:latin typeface="Helvetica Light"/>
                <a:ea typeface="Helvetica Light"/>
                <a:cs typeface="Helvetica Light"/>
                <a:sym typeface="Helvetica Light"/>
              </a:defRPr>
            </a:pPr>
            <a:r>
              <a:t>contain more information at higher connectivity costs</a:t>
            </a:r>
          </a:p>
        </p:txBody>
      </p:sp>
      <p:sp>
        <p:nvSpPr>
          <p:cNvPr id="332" name="https://mae.engr.ucdavis.edu/dsouza/Pubs/PIEEE_vol102_12.pdf#page=8"/>
          <p:cNvSpPr txBox="1"/>
          <p:nvPr/>
        </p:nvSpPr>
        <p:spPr>
          <a:xfrm>
            <a:off x="12426238" y="12870801"/>
            <a:ext cx="10199524"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https://mae.engr.ucdavis.edu/dsouza/Pubs/PIEEE_vol102_12.pdf#page=8</a:t>
            </a:r>
          </a:p>
        </p:txBody>
      </p:sp>
      <p:sp>
        <p:nvSpPr>
          <p:cNvPr id="333" name="IUS Table 5.3"/>
          <p:cNvSpPr txBox="1"/>
          <p:nvPr/>
        </p:nvSpPr>
        <p:spPr>
          <a:xfrm>
            <a:off x="103193" y="11055440"/>
            <a:ext cx="2573428" cy="585113"/>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Table 5.3</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7" name="In a real sense all life is inter-related.…"/>
          <p:cNvSpPr txBox="1"/>
          <p:nvPr/>
        </p:nvSpPr>
        <p:spPr>
          <a:xfrm>
            <a:off x="5895131" y="3596084"/>
            <a:ext cx="11950800" cy="81311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marR="642937" algn="l" defTabSz="642937">
              <a:defRPr sz="3200">
                <a:solidFill>
                  <a:srgbClr val="141923"/>
                </a:solidFill>
                <a:latin typeface="American Typewriter"/>
                <a:ea typeface="American Typewriter"/>
                <a:cs typeface="American Typewriter"/>
                <a:sym typeface="American Typewriter"/>
              </a:defRPr>
            </a:pPr>
            <a:r>
              <a:rPr>
                <a:solidFill>
                  <a:srgbClr val="FFFFFF"/>
                </a:solidFill>
              </a:rPr>
              <a:t>In a real sense all life is inter-related. </a:t>
            </a:r>
            <a:endParaRPr>
              <a:solidFill>
                <a:srgbClr val="FFFFFF"/>
              </a:solidFill>
            </a:endParaRPr>
          </a:p>
          <a:p>
            <a:pPr marR="642937" algn="l" defTabSz="642937">
              <a:defRPr sz="3200">
                <a:solidFill>
                  <a:srgbClr val="141923"/>
                </a:solidFill>
                <a:latin typeface="American Typewriter"/>
                <a:ea typeface="American Typewriter"/>
                <a:cs typeface="American Typewriter"/>
                <a:sym typeface="American Typewriter"/>
              </a:defRPr>
            </a:pPr>
            <a:endParaRPr>
              <a:solidFill>
                <a:srgbClr val="FFFFFF"/>
              </a:solidFill>
            </a:endParaRPr>
          </a:p>
          <a:p>
            <a:pPr marR="642937" algn="l" defTabSz="642937">
              <a:defRPr sz="3200">
                <a:solidFill>
                  <a:srgbClr val="141923"/>
                </a:solidFill>
                <a:latin typeface="American Typewriter"/>
                <a:ea typeface="American Typewriter"/>
                <a:cs typeface="American Typewriter"/>
                <a:sym typeface="American Typewriter"/>
              </a:defRPr>
            </a:pPr>
            <a:r>
              <a:rPr>
                <a:solidFill>
                  <a:srgbClr val="FFFFFF"/>
                </a:solidFill>
              </a:rPr>
              <a:t>All people are caught in an inescapable network of mutuality, tied in a single garment of destiny. </a:t>
            </a:r>
            <a:endParaRPr>
              <a:solidFill>
                <a:srgbClr val="FFFFFF"/>
              </a:solidFill>
            </a:endParaRPr>
          </a:p>
          <a:p>
            <a:pPr marR="642937" algn="l" defTabSz="642937">
              <a:defRPr sz="3200">
                <a:solidFill>
                  <a:srgbClr val="141923"/>
                </a:solidFill>
                <a:latin typeface="American Typewriter"/>
                <a:ea typeface="American Typewriter"/>
                <a:cs typeface="American Typewriter"/>
                <a:sym typeface="American Typewriter"/>
              </a:defRPr>
            </a:pPr>
            <a:endParaRPr>
              <a:solidFill>
                <a:srgbClr val="FFFFFF"/>
              </a:solidFill>
            </a:endParaRPr>
          </a:p>
          <a:p>
            <a:pPr marR="642937" algn="l" defTabSz="642937">
              <a:defRPr sz="3200">
                <a:solidFill>
                  <a:srgbClr val="141923"/>
                </a:solidFill>
                <a:latin typeface="American Typewriter"/>
                <a:ea typeface="American Typewriter"/>
                <a:cs typeface="American Typewriter"/>
                <a:sym typeface="American Typewriter"/>
              </a:defRPr>
            </a:pPr>
            <a:r>
              <a:rPr>
                <a:solidFill>
                  <a:srgbClr val="FFFFFF"/>
                </a:solidFill>
              </a:rPr>
              <a:t>Whatever affects one directly, affects all indirectly. </a:t>
            </a:r>
            <a:endParaRPr>
              <a:solidFill>
                <a:srgbClr val="FFFFFF"/>
              </a:solidFill>
            </a:endParaRPr>
          </a:p>
          <a:p>
            <a:pPr marR="642937" algn="l" defTabSz="642937">
              <a:defRPr sz="3200">
                <a:solidFill>
                  <a:srgbClr val="141923"/>
                </a:solidFill>
                <a:latin typeface="American Typewriter"/>
                <a:ea typeface="American Typewriter"/>
                <a:cs typeface="American Typewriter"/>
                <a:sym typeface="American Typewriter"/>
              </a:defRPr>
            </a:pPr>
            <a:endParaRPr>
              <a:solidFill>
                <a:srgbClr val="FFFFFF"/>
              </a:solidFill>
            </a:endParaRPr>
          </a:p>
          <a:p>
            <a:pPr marR="642937" algn="l" defTabSz="642937">
              <a:defRPr sz="3200">
                <a:solidFill>
                  <a:srgbClr val="141923"/>
                </a:solidFill>
                <a:latin typeface="American Typewriter"/>
                <a:ea typeface="American Typewriter"/>
                <a:cs typeface="American Typewriter"/>
                <a:sym typeface="American Typewriter"/>
              </a:defRPr>
            </a:pPr>
            <a:endParaRPr>
              <a:solidFill>
                <a:srgbClr val="FFFFFF"/>
              </a:solidFill>
            </a:endParaRPr>
          </a:p>
          <a:p>
            <a:pPr marR="642937" algn="l" defTabSz="642937">
              <a:defRPr sz="3200">
                <a:solidFill>
                  <a:srgbClr val="141923"/>
                </a:solidFill>
                <a:latin typeface="American Typewriter"/>
                <a:ea typeface="American Typewriter"/>
                <a:cs typeface="American Typewriter"/>
                <a:sym typeface="American Typewriter"/>
              </a:defRPr>
            </a:pPr>
            <a:r>
              <a:rPr>
                <a:solidFill>
                  <a:srgbClr val="FFFFFF"/>
                </a:solidFill>
              </a:rPr>
              <a:t>I can never be what I ought to be until you are what you ought to be, and you can never be what you ought to be until I am what I ought to be…</a:t>
            </a:r>
            <a:endParaRPr>
              <a:solidFill>
                <a:srgbClr val="FFFFFF"/>
              </a:solidFill>
            </a:endParaRPr>
          </a:p>
          <a:p>
            <a:pPr marR="642937" algn="l" defTabSz="642937">
              <a:defRPr sz="3200">
                <a:solidFill>
                  <a:srgbClr val="141923"/>
                </a:solidFill>
                <a:latin typeface="American Typewriter"/>
                <a:ea typeface="American Typewriter"/>
                <a:cs typeface="American Typewriter"/>
                <a:sym typeface="American Typewriter"/>
              </a:defRPr>
            </a:pPr>
            <a:endParaRPr>
              <a:solidFill>
                <a:srgbClr val="FFFFFF"/>
              </a:solidFill>
            </a:endParaRPr>
          </a:p>
          <a:p>
            <a:pPr marR="642937" algn="l" defTabSz="642937">
              <a:defRPr sz="3200">
                <a:solidFill>
                  <a:srgbClr val="141923"/>
                </a:solidFill>
                <a:latin typeface="American Typewriter"/>
                <a:ea typeface="American Typewriter"/>
                <a:cs typeface="American Typewriter"/>
                <a:sym typeface="American Typewriter"/>
              </a:defRPr>
            </a:pPr>
            <a:r>
              <a:rPr>
                <a:solidFill>
                  <a:srgbClr val="FFFFFF"/>
                </a:solidFill>
              </a:rPr>
              <a:t>This is the inter-related structure of reality.</a:t>
            </a:r>
            <a:endParaRPr>
              <a:solidFill>
                <a:srgbClr val="FFFFFF"/>
              </a:solidFill>
            </a:endParaRPr>
          </a:p>
          <a:p>
            <a:pPr marR="642937" algn="l" defTabSz="642937">
              <a:defRPr sz="3200">
                <a:solidFill>
                  <a:srgbClr val="323333"/>
                </a:solidFill>
                <a:latin typeface="American Typewriter"/>
                <a:ea typeface="American Typewriter"/>
                <a:cs typeface="American Typewriter"/>
                <a:sym typeface="American Typewriter"/>
              </a:defRPr>
            </a:pPr>
            <a:endParaRPr>
              <a:solidFill>
                <a:srgbClr val="FFFFFF"/>
              </a:solidFill>
            </a:endParaRPr>
          </a:p>
          <a:p>
            <a:pPr marR="642937" algn="l" defTabSz="642937">
              <a:defRPr sz="3200">
                <a:solidFill>
                  <a:srgbClr val="323333"/>
                </a:solidFill>
                <a:latin typeface="American Typewriter"/>
                <a:ea typeface="American Typewriter"/>
                <a:cs typeface="American Typewriter"/>
                <a:sym typeface="American Typewriter"/>
              </a:defRPr>
            </a:pPr>
            <a:endParaRPr>
              <a:solidFill>
                <a:srgbClr val="FFFFFF"/>
              </a:solidFill>
            </a:endParaRPr>
          </a:p>
          <a:p>
            <a:pPr marR="642937" algn="l" defTabSz="642937">
              <a:defRPr sz="3200">
                <a:solidFill>
                  <a:srgbClr val="323333"/>
                </a:solidFill>
                <a:latin typeface="American Typewriter"/>
                <a:ea typeface="American Typewriter"/>
                <a:cs typeface="American Typewriter"/>
                <a:sym typeface="American Typewriter"/>
              </a:defRPr>
            </a:pPr>
            <a:endParaRPr>
              <a:solidFill>
                <a:srgbClr val="FFFFFF"/>
              </a:solidFill>
            </a:endParaRPr>
          </a:p>
          <a:p>
            <a:pPr marR="642937" algn="l" defTabSz="642937">
              <a:defRPr sz="3200">
                <a:solidFill>
                  <a:srgbClr val="323333"/>
                </a:solidFill>
                <a:latin typeface="American Typewriter"/>
                <a:ea typeface="American Typewriter"/>
                <a:cs typeface="American Typewriter"/>
                <a:sym typeface="American Typewriter"/>
              </a:defRPr>
            </a:pPr>
            <a:r>
              <a:rPr>
                <a:solidFill>
                  <a:srgbClr val="FFFFFF"/>
                </a:solidFill>
              </a:rPr>
              <a:t>-</a:t>
            </a:r>
            <a:r>
              <a:rPr sz="2600">
                <a:solidFill>
                  <a:srgbClr val="FFFFFF"/>
                </a:solidFill>
              </a:rPr>
              <a:t> Martin Luther King Jr,  Letter from Birmingham Jail.</a:t>
            </a:r>
          </a:p>
        </p:txBody>
      </p:sp>
      <p:pic>
        <p:nvPicPr>
          <p:cNvPr id="338" name="Image" descr="Image"/>
          <p:cNvPicPr>
            <a:picLocks noChangeAspect="1"/>
          </p:cNvPicPr>
          <p:nvPr/>
        </p:nvPicPr>
        <p:blipFill>
          <a:blip r:embed="rId3">
            <a:extLst/>
          </a:blip>
          <a:stretch>
            <a:fillRect/>
          </a:stretch>
        </p:blipFill>
        <p:spPr>
          <a:xfrm>
            <a:off x="17533348" y="333328"/>
            <a:ext cx="3321845" cy="3321845"/>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2" name="Business Diversity"/>
          <p:cNvSpPr txBox="1"/>
          <p:nvPr>
            <p:ph type="body" idx="22"/>
          </p:nvPr>
        </p:nvSpPr>
        <p:spPr>
          <a:prstGeom prst="rect">
            <a:avLst/>
          </a:prstGeom>
        </p:spPr>
        <p:txBody>
          <a:bodyPr/>
          <a:lstStyle/>
          <a:p>
            <a:pPr/>
            <a:r>
              <a:t>Business Diversity</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46" name="F2.large.jpg" descr="F2.large.jpg"/>
          <p:cNvPicPr>
            <a:picLocks noChangeAspect="1"/>
          </p:cNvPicPr>
          <p:nvPr/>
        </p:nvPicPr>
        <p:blipFill>
          <a:blip r:embed="rId3">
            <a:extLst/>
          </a:blip>
          <a:stretch>
            <a:fillRect/>
          </a:stretch>
        </p:blipFill>
        <p:spPr>
          <a:xfrm>
            <a:off x="3364645" y="841856"/>
            <a:ext cx="33590546" cy="12753911"/>
          </a:xfrm>
          <a:prstGeom prst="rect">
            <a:avLst/>
          </a:prstGeom>
          <a:ln w="12700">
            <a:miter lim="400000"/>
          </a:ln>
        </p:spPr>
      </p:pic>
      <p:sp>
        <p:nvSpPr>
          <p:cNvPr id="347" name="Establishment Types"/>
          <p:cNvSpPr txBox="1"/>
          <p:nvPr/>
        </p:nvSpPr>
        <p:spPr>
          <a:xfrm>
            <a:off x="9713836" y="164841"/>
            <a:ext cx="5718328" cy="837130"/>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600">
                <a:solidFill>
                  <a:srgbClr val="FFFFFF"/>
                </a:solidFill>
                <a:latin typeface="Helvetica Neue Medium"/>
                <a:ea typeface="Helvetica Neue Medium"/>
                <a:cs typeface="Helvetica Neue Medium"/>
                <a:sym typeface="Helvetica Neue Medium"/>
              </a:defRPr>
            </a:lvl1pPr>
          </a:lstStyle>
          <a:p>
            <a:pPr/>
            <a:r>
              <a:t>Establishment Types</a:t>
            </a:r>
          </a:p>
        </p:txBody>
      </p:sp>
      <p:sp>
        <p:nvSpPr>
          <p:cNvPr id="348" name="Rectangle"/>
          <p:cNvSpPr/>
          <p:nvPr/>
        </p:nvSpPr>
        <p:spPr>
          <a:xfrm>
            <a:off x="19633406" y="841856"/>
            <a:ext cx="6420586" cy="12753911"/>
          </a:xfrm>
          <a:prstGeom prst="rect">
            <a:avLst/>
          </a:prstGeom>
          <a:solidFill>
            <a:srgbClr val="FFFFFF"/>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49" name="Youn et al 2016"/>
          <p:cNvSpPr txBox="1"/>
          <p:nvPr/>
        </p:nvSpPr>
        <p:spPr>
          <a:xfrm>
            <a:off x="18071433" y="12736482"/>
            <a:ext cx="2838197" cy="601724"/>
          </a:xfrm>
          <a:prstGeom prst="rect">
            <a:avLst/>
          </a:prstGeom>
          <a:solidFill>
            <a:srgbClr val="EF5FA7"/>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Youn et al 2016</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53" name="F2.large.jpg" descr="F2.large.jpg"/>
          <p:cNvPicPr>
            <a:picLocks noChangeAspect="1"/>
          </p:cNvPicPr>
          <p:nvPr/>
        </p:nvPicPr>
        <p:blipFill>
          <a:blip r:embed="rId3">
            <a:extLst/>
          </a:blip>
          <a:stretch>
            <a:fillRect/>
          </a:stretch>
        </p:blipFill>
        <p:spPr>
          <a:xfrm>
            <a:off x="-11922176" y="1626003"/>
            <a:ext cx="30946459" cy="11749983"/>
          </a:xfrm>
          <a:prstGeom prst="rect">
            <a:avLst/>
          </a:prstGeom>
          <a:ln w="12700">
            <a:miter lim="400000"/>
          </a:ln>
        </p:spPr>
      </p:pic>
      <p:sp>
        <p:nvSpPr>
          <p:cNvPr id="354" name="Rank Establishment Types"/>
          <p:cNvSpPr txBox="1"/>
          <p:nvPr/>
        </p:nvSpPr>
        <p:spPr>
          <a:xfrm>
            <a:off x="9689109" y="1191699"/>
            <a:ext cx="5720157" cy="68841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600">
                <a:solidFill>
                  <a:srgbClr val="FFFFFF"/>
                </a:solidFill>
                <a:latin typeface="Helvetica Neue Medium"/>
                <a:ea typeface="Helvetica Neue Medium"/>
                <a:cs typeface="Helvetica Neue Medium"/>
                <a:sym typeface="Helvetica Neue Medium"/>
              </a:defRPr>
            </a:lvl1pPr>
          </a:lstStyle>
          <a:p>
            <a:pPr/>
            <a:r>
              <a:t>Rank Establishment Types</a:t>
            </a:r>
          </a:p>
        </p:txBody>
      </p:sp>
      <p:sp>
        <p:nvSpPr>
          <p:cNvPr id="355" name="Rectangle"/>
          <p:cNvSpPr/>
          <p:nvPr/>
        </p:nvSpPr>
        <p:spPr>
          <a:xfrm>
            <a:off x="2178843" y="642937"/>
            <a:ext cx="1861934" cy="12430126"/>
          </a:xfrm>
          <a:prstGeom prst="rect">
            <a:avLst/>
          </a:prstGeom>
          <a:solidFill>
            <a:srgbClr val="FFFFFF"/>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56" name="Youn et al 2016"/>
          <p:cNvSpPr txBox="1"/>
          <p:nvPr/>
        </p:nvSpPr>
        <p:spPr>
          <a:xfrm>
            <a:off x="18071433" y="12736482"/>
            <a:ext cx="2838197" cy="601724"/>
          </a:xfrm>
          <a:prstGeom prst="rect">
            <a:avLst/>
          </a:prstGeom>
          <a:solidFill>
            <a:srgbClr val="EF5FA7"/>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Youn et al 2016</a:t>
            </a:r>
          </a:p>
        </p:txBody>
      </p:sp>
      <p:sp>
        <p:nvSpPr>
          <p:cNvPr id="357" name="Rectangle"/>
          <p:cNvSpPr/>
          <p:nvPr/>
        </p:nvSpPr>
        <p:spPr>
          <a:xfrm>
            <a:off x="-54429" y="185057"/>
            <a:ext cx="3639962" cy="12989480"/>
          </a:xfrm>
          <a:prstGeom prst="rect">
            <a:avLst/>
          </a:prstGeom>
          <a:solidFill>
            <a:srgbClr val="FFFFFF"/>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61" name="F1.large.jpg" descr="F1.large.jpg"/>
          <p:cNvPicPr>
            <a:picLocks noChangeAspect="1"/>
          </p:cNvPicPr>
          <p:nvPr/>
        </p:nvPicPr>
        <p:blipFill>
          <a:blip r:embed="rId3">
            <a:extLst/>
          </a:blip>
          <a:stretch>
            <a:fillRect/>
          </a:stretch>
        </p:blipFill>
        <p:spPr>
          <a:xfrm>
            <a:off x="7911107" y="0"/>
            <a:ext cx="8561786" cy="13716000"/>
          </a:xfrm>
          <a:prstGeom prst="rect">
            <a:avLst/>
          </a:prstGeom>
          <a:ln w="12700">
            <a:miter lim="400000"/>
          </a:ln>
        </p:spPr>
      </p:pic>
      <p:sp>
        <p:nvSpPr>
          <p:cNvPr id="362" name="# establishments types"/>
          <p:cNvSpPr txBox="1"/>
          <p:nvPr/>
        </p:nvSpPr>
        <p:spPr>
          <a:xfrm>
            <a:off x="14871319" y="8414513"/>
            <a:ext cx="4213988" cy="60172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 establishments types</a:t>
            </a:r>
          </a:p>
        </p:txBody>
      </p:sp>
      <p:sp>
        <p:nvSpPr>
          <p:cNvPr id="363" name="number of establishments"/>
          <p:cNvSpPr txBox="1"/>
          <p:nvPr/>
        </p:nvSpPr>
        <p:spPr>
          <a:xfrm>
            <a:off x="8631062" y="752841"/>
            <a:ext cx="4728719" cy="60172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number of establishments</a:t>
            </a:r>
          </a:p>
        </p:txBody>
      </p:sp>
      <p:sp>
        <p:nvSpPr>
          <p:cNvPr id="364" name="Youn et al 2016"/>
          <p:cNvSpPr txBox="1"/>
          <p:nvPr/>
        </p:nvSpPr>
        <p:spPr>
          <a:xfrm>
            <a:off x="18071433" y="12736482"/>
            <a:ext cx="2838197" cy="601724"/>
          </a:xfrm>
          <a:prstGeom prst="rect">
            <a:avLst/>
          </a:prstGeom>
          <a:solidFill>
            <a:srgbClr val="EF5FA7"/>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Youn et al 2016</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68" name="Image" descr="Image"/>
          <p:cNvPicPr>
            <a:picLocks noChangeAspect="1"/>
          </p:cNvPicPr>
          <p:nvPr/>
        </p:nvPicPr>
        <p:blipFill>
          <a:blip r:embed="rId3">
            <a:extLst/>
          </a:blip>
          <a:stretch>
            <a:fillRect/>
          </a:stretch>
        </p:blipFill>
        <p:spPr>
          <a:xfrm>
            <a:off x="5545467" y="1000963"/>
            <a:ext cx="11636004" cy="20605426"/>
          </a:xfrm>
          <a:prstGeom prst="rect">
            <a:avLst/>
          </a:prstGeom>
          <a:ln w="12700">
            <a:miter lim="400000"/>
          </a:ln>
        </p:spPr>
      </p:pic>
      <p:sp>
        <p:nvSpPr>
          <p:cNvPr id="369" name="Scale each business type on population"/>
          <p:cNvSpPr txBox="1"/>
          <p:nvPr/>
        </p:nvSpPr>
        <p:spPr>
          <a:xfrm>
            <a:off x="8606155" y="365888"/>
            <a:ext cx="7171691" cy="601724"/>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Scale each business type on population</a:t>
            </a:r>
          </a:p>
        </p:txBody>
      </p:sp>
      <p:sp>
        <p:nvSpPr>
          <p:cNvPr id="370" name="Number of Lawyers Offices"/>
          <p:cNvSpPr txBox="1"/>
          <p:nvPr/>
        </p:nvSpPr>
        <p:spPr>
          <a:xfrm>
            <a:off x="14773020" y="3390075"/>
            <a:ext cx="4934459" cy="601725"/>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Number of Lawyers Offices</a:t>
            </a:r>
          </a:p>
        </p:txBody>
      </p:sp>
      <p:sp>
        <p:nvSpPr>
          <p:cNvPr id="371" name="Rank of Lawyers Offices"/>
          <p:cNvSpPr txBox="1"/>
          <p:nvPr/>
        </p:nvSpPr>
        <p:spPr>
          <a:xfrm>
            <a:off x="15201931" y="8426419"/>
            <a:ext cx="4433825" cy="601724"/>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Rank of Lawyers Offices</a:t>
            </a:r>
          </a:p>
        </p:txBody>
      </p:sp>
      <p:sp>
        <p:nvSpPr>
          <p:cNvPr id="372" name="Youn et al 2016"/>
          <p:cNvSpPr txBox="1"/>
          <p:nvPr/>
        </p:nvSpPr>
        <p:spPr>
          <a:xfrm>
            <a:off x="18071433" y="12736482"/>
            <a:ext cx="2838197" cy="601724"/>
          </a:xfrm>
          <a:prstGeom prst="rect">
            <a:avLst/>
          </a:prstGeom>
          <a:solidFill>
            <a:srgbClr val="EF5FA7"/>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Youn et al 2016</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76" name="Image" descr="Image"/>
          <p:cNvPicPr>
            <a:picLocks noChangeAspect="1"/>
          </p:cNvPicPr>
          <p:nvPr/>
        </p:nvPicPr>
        <p:blipFill>
          <a:blip r:embed="rId3">
            <a:extLst/>
          </a:blip>
          <a:stretch>
            <a:fillRect/>
          </a:stretch>
        </p:blipFill>
        <p:spPr>
          <a:xfrm>
            <a:off x="3610683" y="-18695886"/>
            <a:ext cx="17639880" cy="31237285"/>
          </a:xfrm>
          <a:prstGeom prst="rect">
            <a:avLst/>
          </a:prstGeom>
          <a:ln w="12700">
            <a:miter lim="400000"/>
          </a:ln>
        </p:spPr>
      </p:pic>
      <p:sp>
        <p:nvSpPr>
          <p:cNvPr id="377" name="Youn et al 2016"/>
          <p:cNvSpPr txBox="1"/>
          <p:nvPr/>
        </p:nvSpPr>
        <p:spPr>
          <a:xfrm>
            <a:off x="18071433" y="12736482"/>
            <a:ext cx="2838197" cy="601724"/>
          </a:xfrm>
          <a:prstGeom prst="rect">
            <a:avLst/>
          </a:prstGeom>
          <a:solidFill>
            <a:srgbClr val="EF5FA7"/>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Youn et al 2016</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81" name="Screen Shot 2018-11-01 at 12.34.56 AM.png" descr="Screen Shot 2018-11-01 at 12.34.56 AM.png"/>
          <p:cNvPicPr>
            <a:picLocks noChangeAspect="1"/>
          </p:cNvPicPr>
          <p:nvPr/>
        </p:nvPicPr>
        <p:blipFill>
          <a:blip r:embed="rId3">
            <a:extLst/>
          </a:blip>
          <a:stretch>
            <a:fillRect/>
          </a:stretch>
        </p:blipFill>
        <p:spPr>
          <a:xfrm>
            <a:off x="3988872" y="607348"/>
            <a:ext cx="16406256" cy="13046144"/>
          </a:xfrm>
          <a:prstGeom prst="rect">
            <a:avLst/>
          </a:prstGeom>
          <a:ln w="12700">
            <a:miter lim="400000"/>
          </a:ln>
        </p:spPr>
      </p:pic>
      <p:sp>
        <p:nvSpPr>
          <p:cNvPr id="382" name="Hong et al 2018"/>
          <p:cNvSpPr txBox="1"/>
          <p:nvPr/>
        </p:nvSpPr>
        <p:spPr>
          <a:xfrm>
            <a:off x="3129566" y="13046044"/>
            <a:ext cx="2908682" cy="601724"/>
          </a:xfrm>
          <a:prstGeom prst="rect">
            <a:avLst/>
          </a:prstGeom>
          <a:solidFill>
            <a:srgbClr val="EF5FA7"/>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Hong et al 2018</a:t>
            </a:r>
          </a:p>
        </p:txBody>
      </p:sp>
      <p:sp>
        <p:nvSpPr>
          <p:cNvPr id="383" name="Recapitulation of Business Sectors"/>
          <p:cNvSpPr txBox="1"/>
          <p:nvPr/>
        </p:nvSpPr>
        <p:spPr>
          <a:xfrm>
            <a:off x="9306909" y="163482"/>
            <a:ext cx="6317870" cy="60172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Recapitulation of Business Sectors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2" name="Inequality and statistics of variation in cities"/>
          <p:cNvSpPr txBox="1"/>
          <p:nvPr/>
        </p:nvSpPr>
        <p:spPr>
          <a:xfrm>
            <a:off x="8035086" y="3018254"/>
            <a:ext cx="8313828"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Inequality and statistics of variation in cities</a:t>
            </a:r>
          </a:p>
        </p:txBody>
      </p:sp>
      <p:sp>
        <p:nvSpPr>
          <p:cNvPr id="213" name="Line"/>
          <p:cNvSpPr/>
          <p:nvPr/>
        </p:nvSpPr>
        <p:spPr>
          <a:xfrm flipH="1">
            <a:off x="9900054" y="4556140"/>
            <a:ext cx="2104026" cy="2104026"/>
          </a:xfrm>
          <a:prstGeom prst="line">
            <a:avLst/>
          </a:prstGeom>
          <a:ln w="25400">
            <a:solidFill>
              <a:srgbClr val="000000"/>
            </a:solidFill>
            <a:miter lim="400000"/>
            <a:tailEnd type="triangle"/>
          </a:ln>
        </p:spPr>
        <p:txBody>
          <a:bodyPr lIns="50800" tIns="50800" rIns="50800" bIns="50800" anchor="ctr"/>
          <a:lstStyle/>
          <a:p>
            <a:pPr/>
          </a:p>
        </p:txBody>
      </p:sp>
      <p:sp>
        <p:nvSpPr>
          <p:cNvPr id="214" name="Line"/>
          <p:cNvSpPr/>
          <p:nvPr/>
        </p:nvSpPr>
        <p:spPr>
          <a:xfrm>
            <a:off x="12541910" y="4556140"/>
            <a:ext cx="2104026" cy="2104026"/>
          </a:xfrm>
          <a:prstGeom prst="line">
            <a:avLst/>
          </a:prstGeom>
          <a:ln w="25400">
            <a:solidFill>
              <a:srgbClr val="000000"/>
            </a:solidFill>
            <a:miter lim="400000"/>
            <a:tailEnd type="triangle"/>
          </a:ln>
        </p:spPr>
        <p:txBody>
          <a:bodyPr lIns="50800" tIns="50800" rIns="50800" bIns="50800" anchor="ctr"/>
          <a:lstStyle/>
          <a:p>
            <a:pPr/>
          </a:p>
        </p:txBody>
      </p:sp>
      <p:sp>
        <p:nvSpPr>
          <p:cNvPr id="215" name="Resources"/>
          <p:cNvSpPr txBox="1"/>
          <p:nvPr/>
        </p:nvSpPr>
        <p:spPr>
          <a:xfrm>
            <a:off x="7856664" y="6750368"/>
            <a:ext cx="2701545" cy="7091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000"/>
            </a:lvl1pPr>
          </a:lstStyle>
          <a:p>
            <a:pPr/>
            <a:r>
              <a:t>Resources</a:t>
            </a:r>
          </a:p>
        </p:txBody>
      </p:sp>
      <p:sp>
        <p:nvSpPr>
          <p:cNvPr id="216" name="Information"/>
          <p:cNvSpPr txBox="1"/>
          <p:nvPr/>
        </p:nvSpPr>
        <p:spPr>
          <a:xfrm>
            <a:off x="13797268" y="6750368"/>
            <a:ext cx="2915921" cy="7091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000"/>
            </a:lvl1pPr>
          </a:lstStyle>
          <a:p>
            <a:pPr/>
            <a:r>
              <a:t>Information</a:t>
            </a:r>
          </a:p>
        </p:txBody>
      </p:sp>
      <p:sp>
        <p:nvSpPr>
          <p:cNvPr id="217" name="Neighborhoods…"/>
          <p:cNvSpPr txBox="1"/>
          <p:nvPr/>
        </p:nvSpPr>
        <p:spPr>
          <a:xfrm>
            <a:off x="7656563" y="10043276"/>
            <a:ext cx="3101747" cy="13249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sz="3200"/>
            </a:pPr>
            <a:r>
              <a:t>Neighborhoods</a:t>
            </a:r>
          </a:p>
          <a:p>
            <a:pPr/>
          </a:p>
          <a:p>
            <a:pPr/>
            <a:r>
              <a:t>(Spatial sorting)</a:t>
            </a:r>
          </a:p>
        </p:txBody>
      </p:sp>
      <p:sp>
        <p:nvSpPr>
          <p:cNvPr id="218" name="Professions"/>
          <p:cNvSpPr txBox="1"/>
          <p:nvPr/>
        </p:nvSpPr>
        <p:spPr>
          <a:xfrm>
            <a:off x="14187688" y="9967076"/>
            <a:ext cx="2473414" cy="1477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sz="3300"/>
            </a:pPr>
            <a:r>
              <a:t>Professions</a:t>
            </a:r>
          </a:p>
          <a:p>
            <a:pPr>
              <a:defRPr b="1" sz="3300"/>
            </a:pPr>
          </a:p>
        </p:txBody>
      </p:sp>
      <p:sp>
        <p:nvSpPr>
          <p:cNvPr id="219" name="wealth, “social capital”"/>
          <p:cNvSpPr txBox="1"/>
          <p:nvPr/>
        </p:nvSpPr>
        <p:spPr>
          <a:xfrm>
            <a:off x="7600988" y="7549736"/>
            <a:ext cx="3212897"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wealth, “social capital”</a:t>
            </a:r>
          </a:p>
        </p:txBody>
      </p:sp>
      <p:sp>
        <p:nvSpPr>
          <p:cNvPr id="220" name="knowledge, expertise"/>
          <p:cNvSpPr txBox="1"/>
          <p:nvPr/>
        </p:nvSpPr>
        <p:spPr>
          <a:xfrm>
            <a:off x="13747535" y="7549736"/>
            <a:ext cx="3015387"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knowledge, expertise</a:t>
            </a:r>
          </a:p>
        </p:txBody>
      </p:sp>
      <p:sp>
        <p:nvSpPr>
          <p:cNvPr id="221" name="IUS Ch 5"/>
          <p:cNvSpPr txBox="1"/>
          <p:nvPr/>
        </p:nvSpPr>
        <p:spPr>
          <a:xfrm>
            <a:off x="18234372" y="8600716"/>
            <a:ext cx="1762659" cy="585112"/>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Ch 5</a:t>
            </a:r>
          </a:p>
        </p:txBody>
      </p:sp>
      <p:sp>
        <p:nvSpPr>
          <p:cNvPr id="222" name="IUS Ch 6"/>
          <p:cNvSpPr txBox="1"/>
          <p:nvPr/>
        </p:nvSpPr>
        <p:spPr>
          <a:xfrm>
            <a:off x="3933972" y="8600716"/>
            <a:ext cx="1762659" cy="585112"/>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Ch 6</a:t>
            </a:r>
          </a:p>
        </p:txBody>
      </p:sp>
      <p:sp>
        <p:nvSpPr>
          <p:cNvPr id="223" name="Line"/>
          <p:cNvSpPr/>
          <p:nvPr/>
        </p:nvSpPr>
        <p:spPr>
          <a:xfrm>
            <a:off x="15206392" y="8110285"/>
            <a:ext cx="1" cy="1738406"/>
          </a:xfrm>
          <a:prstGeom prst="line">
            <a:avLst/>
          </a:prstGeom>
          <a:ln w="25400">
            <a:solidFill>
              <a:srgbClr val="000000"/>
            </a:solidFill>
            <a:miter lim="400000"/>
            <a:tailEnd type="triangle"/>
          </a:ln>
        </p:spPr>
        <p:txBody>
          <a:bodyPr lIns="50800" tIns="50800" rIns="50800" bIns="50800" anchor="ctr"/>
          <a:lstStyle/>
          <a:p>
            <a:pPr/>
          </a:p>
        </p:txBody>
      </p:sp>
      <p:sp>
        <p:nvSpPr>
          <p:cNvPr id="224" name="Line"/>
          <p:cNvSpPr/>
          <p:nvPr/>
        </p:nvSpPr>
        <p:spPr>
          <a:xfrm>
            <a:off x="9207436" y="8157986"/>
            <a:ext cx="1" cy="1738406"/>
          </a:xfrm>
          <a:prstGeom prst="line">
            <a:avLst/>
          </a:prstGeom>
          <a:ln w="25400">
            <a:solidFill>
              <a:srgbClr val="000000"/>
            </a:solidFill>
            <a:miter lim="400000"/>
            <a:tailEnd type="triangle"/>
          </a:ln>
        </p:spPr>
        <p:txBody>
          <a:bodyPr lIns="50800" tIns="50800" rIns="50800" bIns="50800" anchor="ctr"/>
          <a:lstStyle/>
          <a:p>
            <a:pPr/>
          </a:p>
        </p:txBody>
      </p:sp>
      <p:sp>
        <p:nvSpPr>
          <p:cNvPr id="225" name="Line"/>
          <p:cNvSpPr/>
          <p:nvPr/>
        </p:nvSpPr>
        <p:spPr>
          <a:xfrm flipV="1">
            <a:off x="10866550" y="10270166"/>
            <a:ext cx="3212898" cy="1"/>
          </a:xfrm>
          <a:prstGeom prst="line">
            <a:avLst/>
          </a:prstGeom>
          <a:ln w="38100">
            <a:solidFill>
              <a:srgbClr val="000000"/>
            </a:solidFill>
            <a:custDash>
              <a:ds d="200000" sp="200000"/>
            </a:custDash>
            <a:miter lim="400000"/>
            <a:headEnd type="triangle"/>
            <a:tailEnd type="triangle"/>
          </a:ln>
        </p:spPr>
        <p:txBody>
          <a:bodyPr lIns="50800" tIns="50800" rIns="50800" bIns="50800" anchor="ctr"/>
          <a:lstStyle/>
          <a:p>
            <a:pPr/>
          </a:p>
        </p:txBody>
      </p:sp>
      <p:sp>
        <p:nvSpPr>
          <p:cNvPr id="226" name="Ethnicity, Race, SES"/>
          <p:cNvSpPr txBox="1"/>
          <p:nvPr/>
        </p:nvSpPr>
        <p:spPr>
          <a:xfrm>
            <a:off x="3948949" y="11828400"/>
            <a:ext cx="2880361"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Ethnicity, Race, SES</a:t>
            </a:r>
          </a:p>
        </p:txBody>
      </p:sp>
      <p:sp>
        <p:nvSpPr>
          <p:cNvPr id="227" name="Class, Caste, Income"/>
          <p:cNvSpPr txBox="1"/>
          <p:nvPr/>
        </p:nvSpPr>
        <p:spPr>
          <a:xfrm>
            <a:off x="16919008" y="11828400"/>
            <a:ext cx="3100731"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Class, Caste, Income </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7" name="Functional Diversity is related to Complementarities"/>
          <p:cNvSpPr txBox="1"/>
          <p:nvPr>
            <p:ph type="body" idx="22"/>
          </p:nvPr>
        </p:nvSpPr>
        <p:spPr>
          <a:xfrm>
            <a:off x="4833937" y="2282825"/>
            <a:ext cx="14716126" cy="863601"/>
          </a:xfrm>
          <a:prstGeom prst="rect">
            <a:avLst/>
          </a:prstGeom>
        </p:spPr>
        <p:txBody>
          <a:bodyPr/>
          <a:lstStyle/>
          <a:p>
            <a:pPr/>
            <a:r>
              <a:t>Functional </a:t>
            </a:r>
            <a:r>
              <a:rPr b="1">
                <a:solidFill>
                  <a:schemeClr val="accent5">
                    <a:hueOff val="-82419"/>
                    <a:satOff val="-9513"/>
                    <a:lumOff val="-16343"/>
                  </a:schemeClr>
                </a:solidFill>
                <a:latin typeface="+mn-lt"/>
                <a:ea typeface="+mn-ea"/>
                <a:cs typeface="+mn-cs"/>
                <a:sym typeface="Helvetica Neue"/>
              </a:rPr>
              <a:t>Diversity</a:t>
            </a:r>
            <a:r>
              <a:t> is related to </a:t>
            </a:r>
            <a:r>
              <a:rPr b="1">
                <a:solidFill>
                  <a:schemeClr val="accent5">
                    <a:hueOff val="-82419"/>
                    <a:satOff val="-9513"/>
                    <a:lumOff val="-16343"/>
                  </a:schemeClr>
                </a:solidFill>
                <a:latin typeface="+mn-lt"/>
                <a:ea typeface="+mn-ea"/>
                <a:cs typeface="+mn-cs"/>
                <a:sym typeface="Helvetica Neue"/>
              </a:rPr>
              <a:t>Complementarities</a:t>
            </a:r>
          </a:p>
        </p:txBody>
      </p:sp>
      <p:sp>
        <p:nvSpPr>
          <p:cNvPr id="388" name="Second reason (Marshall) for agglomeration economies"/>
          <p:cNvSpPr txBox="1"/>
          <p:nvPr/>
        </p:nvSpPr>
        <p:spPr>
          <a:xfrm>
            <a:off x="4833937" y="5318918"/>
            <a:ext cx="14716126" cy="863601"/>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defTabSz="821531">
              <a:defRPr sz="3200">
                <a:solidFill>
                  <a:srgbClr val="000000"/>
                </a:solidFill>
                <a:latin typeface="Helvetica Neue Medium"/>
                <a:ea typeface="Helvetica Neue Medium"/>
                <a:cs typeface="Helvetica Neue Medium"/>
                <a:sym typeface="Helvetica Neue Medium"/>
              </a:defRPr>
            </a:lvl1pPr>
          </a:lstStyle>
          <a:p>
            <a:pPr/>
            <a:r>
              <a:t>Second reason (Marshall) for agglomeration economies </a:t>
            </a:r>
          </a:p>
        </p:txBody>
      </p:sp>
      <p:sp>
        <p:nvSpPr>
          <p:cNvPr id="389" name="Interactions, degree of specialization and economic productivity are facets of a structural transformation predicted by urban scaling"/>
          <p:cNvSpPr txBox="1"/>
          <p:nvPr/>
        </p:nvSpPr>
        <p:spPr>
          <a:xfrm>
            <a:off x="3410723" y="11171776"/>
            <a:ext cx="18961154" cy="1548330"/>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defTabSz="821531">
              <a:defRPr sz="4600">
                <a:solidFill>
                  <a:schemeClr val="accent5">
                    <a:hueOff val="-82419"/>
                    <a:satOff val="-9513"/>
                    <a:lumOff val="-16343"/>
                  </a:schemeClr>
                </a:solidFill>
                <a:latin typeface="Helvetica Neue Medium"/>
                <a:ea typeface="Helvetica Neue Medium"/>
                <a:cs typeface="Helvetica Neue Medium"/>
                <a:sym typeface="Helvetica Neue Medium"/>
              </a:defRPr>
            </a:lvl1pPr>
          </a:lstStyle>
          <a:p>
            <a:pPr/>
            <a:r>
              <a:t>Interactions, degree of specialization and economic productivity are facets of a structural transformation predicted by urban scaling</a:t>
            </a:r>
          </a:p>
        </p:txBody>
      </p:sp>
      <p:sp>
        <p:nvSpPr>
          <p:cNvPr id="390" name="Division of labor, knowledge, interdependence"/>
          <p:cNvSpPr txBox="1"/>
          <p:nvPr/>
        </p:nvSpPr>
        <p:spPr>
          <a:xfrm>
            <a:off x="5012531" y="4426697"/>
            <a:ext cx="14716126" cy="936520"/>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defTabSz="821531">
              <a:defRPr sz="5200">
                <a:solidFill>
                  <a:srgbClr val="FFFFFF"/>
                </a:solidFill>
                <a:latin typeface="Helvetica Neue Medium"/>
                <a:ea typeface="Helvetica Neue Medium"/>
                <a:cs typeface="Helvetica Neue Medium"/>
                <a:sym typeface="Helvetica Neue Medium"/>
              </a:defRPr>
            </a:lvl1pPr>
          </a:lstStyle>
          <a:p>
            <a:pPr/>
            <a:r>
              <a:t>Division of labor, knowledge, interdependence</a:t>
            </a:r>
          </a:p>
        </p:txBody>
      </p:sp>
      <p:sp>
        <p:nvSpPr>
          <p:cNvPr id="391" name="This creates an “ecology” of functions in cities that is quantitatively predictable, with small cities disproportionally dedicated to primary sectors…"/>
          <p:cNvSpPr txBox="1"/>
          <p:nvPr/>
        </p:nvSpPr>
        <p:spPr>
          <a:xfrm>
            <a:off x="3264238" y="7597145"/>
            <a:ext cx="18212711" cy="1881477"/>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defTabSz="821531">
              <a:defRPr sz="3800">
                <a:solidFill>
                  <a:srgbClr val="000000"/>
                </a:solidFill>
                <a:latin typeface="Helvetica Neue Medium"/>
                <a:ea typeface="Helvetica Neue Medium"/>
                <a:cs typeface="Helvetica Neue Medium"/>
                <a:sym typeface="Helvetica Neue Medium"/>
              </a:defRPr>
            </a:pPr>
            <a:r>
              <a:t>This creates an “ecology” of functions in cities that is quantitatively predictable, with small cities disproportionally dedicated to primary sectors </a:t>
            </a:r>
          </a:p>
          <a:p>
            <a:pPr defTabSz="821531">
              <a:defRPr sz="3800">
                <a:solidFill>
                  <a:srgbClr val="000000"/>
                </a:solidFill>
                <a:latin typeface="Helvetica Neue Medium"/>
                <a:ea typeface="Helvetica Neue Medium"/>
                <a:cs typeface="Helvetica Neue Medium"/>
                <a:sym typeface="Helvetica Neue Medium"/>
              </a:defRPr>
            </a:pPr>
            <a:r>
              <a:t>and large cities to informational activities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Adam Smith (wealth of nations, ch 2)"/>
          <p:cNvSpPr/>
          <p:nvPr>
            <p:ph type="body" idx="21"/>
          </p:nvPr>
        </p:nvSpPr>
        <p:spPr>
          <a:xfrm>
            <a:off x="4833937" y="9983390"/>
            <a:ext cx="14716126" cy="660798"/>
          </a:xfrm>
          <a:prstGeom prst="rect">
            <a:avLst/>
          </a:prstGeom>
        </p:spPr>
        <p:txBody>
          <a:bodyPr/>
          <a:lstStyle>
            <a:lvl1pPr algn="l">
              <a:defRPr i="0">
                <a:latin typeface="Helvetica"/>
                <a:ea typeface="Helvetica"/>
                <a:cs typeface="Helvetica"/>
                <a:sym typeface="Helvetica"/>
              </a:defRPr>
            </a:lvl1pPr>
          </a:lstStyle>
          <a:p>
            <a:pPr/>
            <a:r>
              <a:t>Adam Smith (wealth of nations, ch 2)</a:t>
            </a:r>
          </a:p>
        </p:txBody>
      </p:sp>
      <p:sp>
        <p:nvSpPr>
          <p:cNvPr id="232" name="if we examine, all these things, and consider what a variety of labour is employed about each of them, we shall be sensible that without the assistance and co-operation of many thousands, the very meanest person in a civilized country could not be provid"/>
          <p:cNvSpPr/>
          <p:nvPr>
            <p:ph type="body" idx="22"/>
          </p:nvPr>
        </p:nvSpPr>
        <p:spPr>
          <a:xfrm>
            <a:off x="4626566" y="5633439"/>
            <a:ext cx="15130868" cy="3365903"/>
          </a:xfrm>
          <a:prstGeom prst="rect">
            <a:avLst/>
          </a:prstGeom>
        </p:spPr>
        <p:txBody>
          <a:bodyPr/>
          <a:lstStyle/>
          <a:p>
            <a:pPr algn="l">
              <a:defRPr sz="4200">
                <a:latin typeface="Helvetica Neue Light"/>
                <a:ea typeface="Helvetica Neue Light"/>
                <a:cs typeface="Helvetica Neue Light"/>
                <a:sym typeface="Helvetica Neue Light"/>
              </a:defRPr>
            </a:pPr>
          </a:p>
          <a:p>
            <a:pPr algn="l">
              <a:defRPr sz="4200">
                <a:latin typeface="Helvetica Neue Light"/>
                <a:ea typeface="Helvetica Neue Light"/>
                <a:cs typeface="Helvetica Neue Light"/>
                <a:sym typeface="Helvetica Neue Light"/>
              </a:defRPr>
            </a:pPr>
            <a:r>
              <a:t>if we examine, all these things, and consider what a variety of labour is employed about each of them, we shall be sensible that without the assistance and co-operation of many thousands, the very meanest person in a civilized country could not be provided</a:t>
            </a:r>
          </a:p>
        </p:txBody>
      </p:sp>
      <p:sp>
        <p:nvSpPr>
          <p:cNvPr id="233" name="Observe the accommodation of most day laborers in a civilized and thriving country, and you will perceive that the number of people of whose industry a part, though but a small part, has been employed in procuring him this accommodation, exceeds all comp"/>
          <p:cNvSpPr txBox="1"/>
          <p:nvPr/>
        </p:nvSpPr>
        <p:spPr>
          <a:xfrm>
            <a:off x="3833812" y="2475901"/>
            <a:ext cx="15801362" cy="4406510"/>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marL="714375" indent="457200" algn="l" defTabSz="642937">
              <a:spcBef>
                <a:spcPts val="3000"/>
              </a:spcBef>
              <a:defRPr sz="4200">
                <a:solidFill>
                  <a:srgbClr val="FFFFFF"/>
                </a:solidFill>
                <a:latin typeface="Helvetica Neue Light"/>
                <a:ea typeface="Helvetica Neue Light"/>
                <a:cs typeface="Helvetica Neue Light"/>
                <a:sym typeface="Helvetica Neue Light"/>
              </a:defRPr>
            </a:lvl1pPr>
          </a:lstStyle>
          <a:p>
            <a:pPr/>
            <a:r>
              <a:t>Observe the accommodation of most day laborers in a civilized and thriving country, and you will perceive that the number of people of whose industry a part, though but a small part, has been employed in procuring him this accommodation, exceeds all computation. […]</a:t>
            </a:r>
          </a:p>
        </p:txBody>
      </p:sp>
      <p:pic>
        <p:nvPicPr>
          <p:cNvPr id="234" name="Image" descr="Image"/>
          <p:cNvPicPr>
            <a:picLocks noChangeAspect="1"/>
          </p:cNvPicPr>
          <p:nvPr/>
        </p:nvPicPr>
        <p:blipFill>
          <a:blip r:embed="rId3">
            <a:extLst/>
          </a:blip>
          <a:stretch>
            <a:fillRect/>
          </a:stretch>
        </p:blipFill>
        <p:spPr>
          <a:xfrm>
            <a:off x="17283805" y="9742458"/>
            <a:ext cx="3144703" cy="3562009"/>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8" name="Figure_5.7.pdf" descr="Figure_5.7.pdf"/>
          <p:cNvPicPr>
            <a:picLocks noChangeAspect="1"/>
          </p:cNvPicPr>
          <p:nvPr/>
        </p:nvPicPr>
        <p:blipFill>
          <a:blip r:embed="rId3">
            <a:extLst/>
          </a:blip>
          <a:stretch>
            <a:fillRect/>
          </a:stretch>
        </p:blipFill>
        <p:spPr>
          <a:xfrm>
            <a:off x="1117708" y="561258"/>
            <a:ext cx="22148584" cy="12593484"/>
          </a:xfrm>
          <a:prstGeom prst="rect">
            <a:avLst/>
          </a:prstGeom>
          <a:ln w="12700">
            <a:miter lim="400000"/>
          </a:ln>
        </p:spPr>
      </p:pic>
      <p:sp>
        <p:nvSpPr>
          <p:cNvPr id="239" name="IUS Fig 5.7"/>
          <p:cNvSpPr txBox="1"/>
          <p:nvPr/>
        </p:nvSpPr>
        <p:spPr>
          <a:xfrm>
            <a:off x="21279325" y="13038290"/>
            <a:ext cx="2154835" cy="585113"/>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Fig 5.7</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3" name="Figure_5.2.pdf" descr="Figure_5.2.pdf"/>
          <p:cNvPicPr>
            <a:picLocks noChangeAspect="1"/>
          </p:cNvPicPr>
          <p:nvPr/>
        </p:nvPicPr>
        <p:blipFill>
          <a:blip r:embed="rId3">
            <a:extLst/>
          </a:blip>
          <a:stretch>
            <a:fillRect/>
          </a:stretch>
        </p:blipFill>
        <p:spPr>
          <a:xfrm>
            <a:off x="2790935" y="298814"/>
            <a:ext cx="18802130" cy="14101598"/>
          </a:xfrm>
          <a:prstGeom prst="rect">
            <a:avLst/>
          </a:prstGeom>
          <a:ln w="12700">
            <a:miter lim="400000"/>
          </a:ln>
        </p:spPr>
      </p:pic>
      <p:sp>
        <p:nvSpPr>
          <p:cNvPr id="244" name="resolution"/>
          <p:cNvSpPr txBox="1"/>
          <p:nvPr/>
        </p:nvSpPr>
        <p:spPr>
          <a:xfrm>
            <a:off x="21286728" y="2755444"/>
            <a:ext cx="1966672" cy="585112"/>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resolution</a:t>
            </a:r>
          </a:p>
        </p:txBody>
      </p:sp>
      <p:sp>
        <p:nvSpPr>
          <p:cNvPr id="245" name="Line"/>
          <p:cNvSpPr/>
          <p:nvPr/>
        </p:nvSpPr>
        <p:spPr>
          <a:xfrm flipV="1">
            <a:off x="19078677" y="854161"/>
            <a:ext cx="1" cy="3776859"/>
          </a:xfrm>
          <a:prstGeom prst="line">
            <a:avLst/>
          </a:prstGeom>
          <a:ln w="63500">
            <a:solidFill>
              <a:schemeClr val="accent5">
                <a:hueOff val="-82419"/>
                <a:satOff val="-9513"/>
                <a:lumOff val="-16343"/>
              </a:schemeClr>
            </a:solidFill>
            <a:miter lim="400000"/>
            <a:headEnd type="triangle"/>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 name="Professional Diversity and Classification Resolution"/>
          <p:cNvSpPr txBox="1"/>
          <p:nvPr>
            <p:ph type="title"/>
          </p:nvPr>
        </p:nvSpPr>
        <p:spPr>
          <a:prstGeom prst="rect">
            <a:avLst/>
          </a:prstGeom>
        </p:spPr>
        <p:txBody>
          <a:bodyPr/>
          <a:lstStyle/>
          <a:p>
            <a:pPr/>
            <a:r>
              <a:t>Professional Diversity and Classification Resolution</a:t>
            </a:r>
          </a:p>
        </p:txBody>
      </p:sp>
      <p:pic>
        <p:nvPicPr>
          <p:cNvPr id="250" name="Screen Shot 2013-06-27 at 10.43.40 PM.png" descr="Screen Shot 2013-06-27 at 10.43.40 PM.png"/>
          <p:cNvPicPr>
            <a:picLocks noChangeAspect="1"/>
          </p:cNvPicPr>
          <p:nvPr/>
        </p:nvPicPr>
        <p:blipFill>
          <a:blip r:embed="rId3">
            <a:extLst/>
          </a:blip>
          <a:stretch>
            <a:fillRect/>
          </a:stretch>
        </p:blipFill>
        <p:spPr>
          <a:xfrm>
            <a:off x="3948924" y="8189122"/>
            <a:ext cx="6086042" cy="2534721"/>
          </a:xfrm>
          <a:prstGeom prst="rect">
            <a:avLst/>
          </a:prstGeom>
          <a:ln w="12700">
            <a:miter lim="400000"/>
          </a:ln>
        </p:spPr>
      </p:pic>
      <p:pic>
        <p:nvPicPr>
          <p:cNvPr id="251" name="professions_vs_employment_byCodeLength_fixedbeta_2010.pdf" descr="professions_vs_employment_byCodeLength_fixedbeta_2010.pdf"/>
          <p:cNvPicPr>
            <a:picLocks noChangeAspect="1"/>
          </p:cNvPicPr>
          <p:nvPr/>
        </p:nvPicPr>
        <p:blipFill>
          <a:blip r:embed="rId4">
            <a:extLst/>
          </a:blip>
          <a:stretch>
            <a:fillRect/>
          </a:stretch>
        </p:blipFill>
        <p:spPr>
          <a:xfrm>
            <a:off x="11023500" y="2830801"/>
            <a:ext cx="8389432" cy="6292073"/>
          </a:xfrm>
          <a:prstGeom prst="rect">
            <a:avLst/>
          </a:prstGeom>
          <a:ln w="12700">
            <a:miter lim="400000"/>
          </a:ln>
        </p:spPr>
      </p:pic>
      <p:pic>
        <p:nvPicPr>
          <p:cNvPr id="252" name="collapsed_D_N_loglog.pdf" descr="collapsed_D_N_loglog.pdf"/>
          <p:cNvPicPr>
            <a:picLocks noChangeAspect="1"/>
          </p:cNvPicPr>
          <p:nvPr/>
        </p:nvPicPr>
        <p:blipFill>
          <a:blip r:embed="rId5">
            <a:extLst/>
          </a:blip>
          <a:stretch>
            <a:fillRect/>
          </a:stretch>
        </p:blipFill>
        <p:spPr>
          <a:xfrm>
            <a:off x="12538608" y="9086954"/>
            <a:ext cx="6057626" cy="4543217"/>
          </a:xfrm>
          <a:prstGeom prst="rect">
            <a:avLst/>
          </a:prstGeom>
          <a:ln w="12700">
            <a:miter lim="400000"/>
          </a:ln>
        </p:spPr>
      </p:pic>
      <p:sp>
        <p:nvSpPr>
          <p:cNvPr id="253" name="# of different occupations in US  Metropolitan Statistical Areas"/>
          <p:cNvSpPr txBox="1"/>
          <p:nvPr/>
        </p:nvSpPr>
        <p:spPr>
          <a:xfrm>
            <a:off x="3462821" y="3227429"/>
            <a:ext cx="7429501" cy="2857501"/>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spAutoFit/>
          </a:bodyPr>
          <a:lstStyle>
            <a:lvl1pPr algn="l" defTabSz="821531">
              <a:defRPr sz="5000">
                <a:solidFill>
                  <a:srgbClr val="000000"/>
                </a:solidFill>
                <a:latin typeface="Helvetica Neue Light"/>
                <a:ea typeface="Helvetica Neue Light"/>
                <a:cs typeface="Helvetica Neue Light"/>
                <a:sym typeface="Helvetica Neue Light"/>
              </a:defRPr>
            </a:lvl1pPr>
          </a:lstStyle>
          <a:p>
            <a:pPr/>
            <a:r>
              <a:t># of different occupations in US  Metropolitan Statistical Areas</a:t>
            </a:r>
          </a:p>
        </p:txBody>
      </p:sp>
      <p:sp>
        <p:nvSpPr>
          <p:cNvPr id="254" name="A good fit at all resolutions:"/>
          <p:cNvSpPr txBox="1"/>
          <p:nvPr/>
        </p:nvSpPr>
        <p:spPr>
          <a:xfrm>
            <a:off x="3614626" y="7521362"/>
            <a:ext cx="7125892" cy="839392"/>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spAutoFit/>
          </a:bodyPr>
          <a:lstStyle/>
          <a:p>
            <a:pPr algn="l" defTabSz="821531">
              <a:defRPr sz="4600">
                <a:solidFill>
                  <a:srgbClr val="000000"/>
                </a:solidFill>
                <a:latin typeface="Helvetica Neue Light"/>
                <a:ea typeface="Helvetica Neue Light"/>
                <a:cs typeface="Helvetica Neue Light"/>
                <a:sym typeface="Helvetica Neue Light"/>
              </a:defRPr>
            </a:pPr>
            <a:r>
              <a:t>A good fit at all </a:t>
            </a:r>
            <a:r>
              <a:rPr>
                <a:solidFill>
                  <a:srgbClr val="FF2600"/>
                </a:solidFill>
              </a:rPr>
              <a:t>resolutions</a:t>
            </a:r>
            <a:r>
              <a:t>:</a:t>
            </a:r>
          </a:p>
        </p:txBody>
      </p:sp>
      <p:sp>
        <p:nvSpPr>
          <p:cNvPr id="255" name="Line"/>
          <p:cNvSpPr/>
          <p:nvPr/>
        </p:nvSpPr>
        <p:spPr>
          <a:xfrm flipV="1">
            <a:off x="19210733" y="3107710"/>
            <a:ext cx="1" cy="5252712"/>
          </a:xfrm>
          <a:prstGeom prst="line">
            <a:avLst/>
          </a:prstGeom>
          <a:ln w="63500">
            <a:solidFill>
              <a:schemeClr val="accent5">
                <a:hueOff val="-82419"/>
                <a:satOff val="-9513"/>
                <a:lumOff val="-16343"/>
              </a:schemeClr>
            </a:solidFill>
            <a:miter lim="400000"/>
            <a:tailEnd type="triangle"/>
          </a:ln>
        </p:spPr>
        <p:txBody>
          <a:bodyPr lIns="71437" tIns="71437" rIns="71437" bIns="71437" anchor="ctr"/>
          <a:lstStyle/>
          <a:p>
            <a:pPr defTabSz="821531">
              <a:defRPr sz="3200">
                <a:solidFill>
                  <a:srgbClr val="000000"/>
                </a:solidFill>
                <a:latin typeface="Helvetica Light"/>
                <a:ea typeface="Helvetica Light"/>
                <a:cs typeface="Helvetica Light"/>
                <a:sym typeface="Helvetica Light"/>
              </a:defRPr>
            </a:pPr>
          </a:p>
        </p:txBody>
      </p:sp>
      <p:sp>
        <p:nvSpPr>
          <p:cNvPr id="256" name="resolution"/>
          <p:cNvSpPr txBox="1"/>
          <p:nvPr/>
        </p:nvSpPr>
        <p:spPr>
          <a:xfrm rot="16200000">
            <a:off x="18548111" y="5320653"/>
            <a:ext cx="2896871"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resolution</a:t>
            </a:r>
          </a:p>
        </p:txBody>
      </p:sp>
      <p:sp>
        <p:nvSpPr>
          <p:cNvPr id="257" name="Equation"/>
          <p:cNvSpPr txBox="1"/>
          <p:nvPr/>
        </p:nvSpPr>
        <p:spPr>
          <a:xfrm>
            <a:off x="4214053" y="11431799"/>
            <a:ext cx="3203017" cy="1205892"/>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400" i="1">
                      <a:solidFill>
                        <a:srgbClr val="000000"/>
                      </a:solidFill>
                      <a:latin typeface="Cambria Math" panose="02040503050406030204" pitchFamily="18" charset="0"/>
                    </a:rPr>
                    <m:t>γ</m:t>
                  </m:r>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1</m:t>
                  </m:r>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δ</m:t>
                  </m:r>
                  <m:r>
                    <a:rPr xmlns:a="http://schemas.openxmlformats.org/drawingml/2006/main" sz="4400" i="1">
                      <a:solidFill>
                        <a:srgbClr val="000000"/>
                      </a:solidFill>
                      <a:latin typeface="Cambria Math" panose="02040503050406030204" pitchFamily="18" charset="0"/>
                    </a:rPr>
                    <m:t>≃</m:t>
                  </m:r>
                  <m:f>
                    <m:fPr>
                      <m:ctrlPr>
                        <a:rPr xmlns:a="http://schemas.openxmlformats.org/drawingml/2006/main" sz="4400" i="1">
                          <a:solidFill>
                            <a:srgbClr val="000000"/>
                          </a:solidFill>
                          <a:latin typeface="Cambria Math" panose="02040503050406030204" pitchFamily="18" charset="0"/>
                        </a:rPr>
                      </m:ctrlPr>
                      <m:type m:val="bar"/>
                    </m:fPr>
                    <m:num>
                      <m:r>
                        <a:rPr xmlns:a="http://schemas.openxmlformats.org/drawingml/2006/main" sz="4400" i="1">
                          <a:solidFill>
                            <a:srgbClr val="000000"/>
                          </a:solidFill>
                          <a:latin typeface="Cambria Math" panose="02040503050406030204" pitchFamily="18" charset="0"/>
                        </a:rPr>
                        <m:t>5</m:t>
                      </m:r>
                    </m:num>
                    <m:den>
                      <m:r>
                        <a:rPr xmlns:a="http://schemas.openxmlformats.org/drawingml/2006/main" sz="4400" i="1">
                          <a:solidFill>
                            <a:srgbClr val="000000"/>
                          </a:solidFill>
                          <a:latin typeface="Cambria Math" panose="02040503050406030204" pitchFamily="18" charset="0"/>
                        </a:rPr>
                        <m:t>6</m:t>
                      </m:r>
                    </m:den>
                  </m:f>
                </m:oMath>
              </m:oMathPara>
            </a14:m>
            <a:endParaRPr sz="4400"/>
          </a:p>
        </p:txBody>
      </p:sp>
      <p:sp>
        <p:nvSpPr>
          <p:cNvPr id="258" name="occupation richness: count different professions"/>
          <p:cNvSpPr txBox="1"/>
          <p:nvPr/>
        </p:nvSpPr>
        <p:spPr>
          <a:xfrm>
            <a:off x="787179" y="10599456"/>
            <a:ext cx="8647685" cy="601725"/>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occupation richness: count different professions</a:t>
            </a:r>
          </a:p>
        </p:txBody>
      </p:sp>
      <p:sp>
        <p:nvSpPr>
          <p:cNvPr id="259" name="Line"/>
          <p:cNvSpPr/>
          <p:nvPr/>
        </p:nvSpPr>
        <p:spPr>
          <a:xfrm flipV="1">
            <a:off x="4560093" y="9892838"/>
            <a:ext cx="1" cy="840156"/>
          </a:xfrm>
          <a:prstGeom prst="line">
            <a:avLst/>
          </a:prstGeom>
          <a:ln w="25400">
            <a:solidFill>
              <a:schemeClr val="accent5">
                <a:hueOff val="-82419"/>
                <a:satOff val="-9513"/>
                <a:lumOff val="-16343"/>
              </a:schemeClr>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60" name="This is the same curve but with different parameters"/>
          <p:cNvSpPr txBox="1"/>
          <p:nvPr/>
        </p:nvSpPr>
        <p:spPr>
          <a:xfrm>
            <a:off x="16288807" y="10669789"/>
            <a:ext cx="7415480" cy="461059"/>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a:solidFill>
                  <a:srgbClr val="FFFFFF"/>
                </a:solidFill>
                <a:latin typeface="Helvetica Neue Medium"/>
                <a:ea typeface="Helvetica Neue Medium"/>
                <a:cs typeface="Helvetica Neue Medium"/>
                <a:sym typeface="Helvetica Neue Medium"/>
              </a:defRPr>
            </a:lvl1pPr>
          </a:lstStyle>
          <a:p>
            <a:pPr/>
            <a:r>
              <a:t>This is the same curve but with different parameters</a:t>
            </a:r>
          </a:p>
        </p:txBody>
      </p:sp>
      <p:sp>
        <p:nvSpPr>
          <p:cNvPr id="261" name="https://www.nature.com/articles/srep05393"/>
          <p:cNvSpPr txBox="1"/>
          <p:nvPr/>
        </p:nvSpPr>
        <p:spPr>
          <a:xfrm>
            <a:off x="2806118" y="13107436"/>
            <a:ext cx="6018887"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https://www.nature.com/articles/srep05393</a:t>
            </a:r>
          </a:p>
        </p:txBody>
      </p:sp>
      <p:sp>
        <p:nvSpPr>
          <p:cNvPr id="262" name="IUS Fig 5.9"/>
          <p:cNvSpPr txBox="1"/>
          <p:nvPr/>
        </p:nvSpPr>
        <p:spPr>
          <a:xfrm>
            <a:off x="21353522" y="12677763"/>
            <a:ext cx="2154835" cy="585112"/>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Fig 5.9</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6" name="Inferring actual diversity D(N):"/>
          <p:cNvSpPr txBox="1"/>
          <p:nvPr>
            <p:ph type="title"/>
          </p:nvPr>
        </p:nvSpPr>
        <p:spPr>
          <a:prstGeom prst="rect">
            <a:avLst/>
          </a:prstGeom>
        </p:spPr>
        <p:txBody>
          <a:bodyPr/>
          <a:lstStyle/>
          <a:p>
            <a:pPr/>
            <a:r>
              <a:t>Inferring actual diversity </a:t>
            </a:r>
            <a:r>
              <a:rPr i="1">
                <a:latin typeface="+mn-lt"/>
                <a:ea typeface="+mn-ea"/>
                <a:cs typeface="+mn-cs"/>
                <a:sym typeface="Helvetica Neue"/>
              </a:rPr>
              <a:t>D</a:t>
            </a:r>
            <a:r>
              <a:t>(</a:t>
            </a:r>
            <a:r>
              <a:rPr i="1">
                <a:latin typeface="+mn-lt"/>
                <a:ea typeface="+mn-ea"/>
                <a:cs typeface="+mn-cs"/>
                <a:sym typeface="Helvetica Neue"/>
              </a:rPr>
              <a:t>N</a:t>
            </a:r>
            <a:r>
              <a:t>):</a:t>
            </a:r>
          </a:p>
        </p:txBody>
      </p:sp>
      <p:pic>
        <p:nvPicPr>
          <p:cNvPr id="267" name="Screen Shot 2013-06-27 at 10.43.51 PM.png" descr="Screen Shot 2013-06-27 at 10.43.51 PM.png"/>
          <p:cNvPicPr>
            <a:picLocks noChangeAspect="1"/>
          </p:cNvPicPr>
          <p:nvPr/>
        </p:nvPicPr>
        <p:blipFill>
          <a:blip r:embed="rId3">
            <a:extLst/>
          </a:blip>
          <a:stretch>
            <a:fillRect/>
          </a:stretch>
        </p:blipFill>
        <p:spPr>
          <a:xfrm>
            <a:off x="3844204" y="2781274"/>
            <a:ext cx="12998701" cy="1870127"/>
          </a:xfrm>
          <a:prstGeom prst="rect">
            <a:avLst/>
          </a:prstGeom>
          <a:ln w="12700">
            <a:miter lim="400000"/>
          </a:ln>
        </p:spPr>
      </p:pic>
      <p:pic>
        <p:nvPicPr>
          <p:cNvPr id="268" name="DovsNg.pdf" descr="DovsNg.pdf"/>
          <p:cNvPicPr>
            <a:picLocks noChangeAspect="1"/>
          </p:cNvPicPr>
          <p:nvPr/>
        </p:nvPicPr>
        <p:blipFill>
          <a:blip r:embed="rId4">
            <a:extLst/>
          </a:blip>
          <a:stretch>
            <a:fillRect/>
          </a:stretch>
        </p:blipFill>
        <p:spPr>
          <a:xfrm>
            <a:off x="11187171" y="4489647"/>
            <a:ext cx="10850049" cy="9276164"/>
          </a:xfrm>
          <a:prstGeom prst="rect">
            <a:avLst/>
          </a:prstGeom>
          <a:ln w="12700">
            <a:miter lim="400000"/>
          </a:ln>
        </p:spPr>
      </p:pic>
      <p:sp>
        <p:nvSpPr>
          <p:cNvPr id="269" name="In the limit of no saturation:"/>
          <p:cNvSpPr txBox="1"/>
          <p:nvPr/>
        </p:nvSpPr>
        <p:spPr>
          <a:xfrm>
            <a:off x="3852751" y="5224627"/>
            <a:ext cx="6427217" cy="688414"/>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spAutoFit/>
          </a:bodyPr>
          <a:lstStyle>
            <a:lvl1pPr algn="l" defTabSz="821531">
              <a:defRPr sz="3600">
                <a:solidFill>
                  <a:srgbClr val="FF2600"/>
                </a:solidFill>
                <a:latin typeface="Helvetica Neue Light"/>
                <a:ea typeface="Helvetica Neue Light"/>
                <a:cs typeface="Helvetica Neue Light"/>
                <a:sym typeface="Helvetica Neue Light"/>
              </a:defRPr>
            </a:lvl1pPr>
          </a:lstStyle>
          <a:p>
            <a:pPr/>
            <a:r>
              <a:t>In the limit of no saturation:</a:t>
            </a:r>
          </a:p>
        </p:txBody>
      </p:sp>
      <p:pic>
        <p:nvPicPr>
          <p:cNvPr id="270" name="temp.pdf" descr="temp.pdf"/>
          <p:cNvPicPr>
            <a:picLocks noChangeAspect="1"/>
          </p:cNvPicPr>
          <p:nvPr/>
        </p:nvPicPr>
        <p:blipFill>
          <a:blip r:embed="rId5">
            <a:extLst/>
          </a:blip>
          <a:stretch>
            <a:fillRect/>
          </a:stretch>
        </p:blipFill>
        <p:spPr>
          <a:xfrm>
            <a:off x="3851671" y="5788025"/>
            <a:ext cx="6429377" cy="1668163"/>
          </a:xfrm>
          <a:prstGeom prst="rect">
            <a:avLst/>
          </a:prstGeom>
          <a:ln w="12700">
            <a:miter lim="400000"/>
          </a:ln>
        </p:spPr>
      </p:pic>
      <p:sp>
        <p:nvSpPr>
          <p:cNvPr id="271" name="In the limit of  full saturation:"/>
          <p:cNvSpPr txBox="1"/>
          <p:nvPr/>
        </p:nvSpPr>
        <p:spPr>
          <a:xfrm>
            <a:off x="3851671" y="7873342"/>
            <a:ext cx="6605186" cy="70074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spAutoFit/>
          </a:bodyPr>
          <a:lstStyle>
            <a:lvl1pPr algn="l" defTabSz="821531">
              <a:defRPr sz="3700">
                <a:solidFill>
                  <a:srgbClr val="FF2600"/>
                </a:solidFill>
                <a:latin typeface="Helvetica Neue Light"/>
                <a:ea typeface="Helvetica Neue Light"/>
                <a:cs typeface="Helvetica Neue Light"/>
                <a:sym typeface="Helvetica Neue Light"/>
              </a:defRPr>
            </a:lvl1pPr>
          </a:lstStyle>
          <a:p>
            <a:pPr/>
            <a:r>
              <a:t>In the limit of  full saturation:</a:t>
            </a:r>
          </a:p>
        </p:txBody>
      </p:sp>
      <p:pic>
        <p:nvPicPr>
          <p:cNvPr id="272" name="temp.pdf" descr="temp.pdf"/>
          <p:cNvPicPr>
            <a:picLocks noChangeAspect="1"/>
          </p:cNvPicPr>
          <p:nvPr/>
        </p:nvPicPr>
        <p:blipFill>
          <a:blip r:embed="rId6">
            <a:extLst/>
          </a:blip>
          <a:stretch>
            <a:fillRect/>
          </a:stretch>
        </p:blipFill>
        <p:spPr>
          <a:xfrm>
            <a:off x="3923109" y="8716962"/>
            <a:ext cx="5004488" cy="1494396"/>
          </a:xfrm>
          <a:prstGeom prst="rect">
            <a:avLst/>
          </a:prstGeom>
          <a:ln w="12700">
            <a:miter lim="400000"/>
          </a:ln>
        </p:spPr>
      </p:pic>
      <p:pic>
        <p:nvPicPr>
          <p:cNvPr id="273" name="temp.pdf" descr="temp.pdf"/>
          <p:cNvPicPr>
            <a:picLocks noChangeAspect="1"/>
          </p:cNvPicPr>
          <p:nvPr/>
        </p:nvPicPr>
        <p:blipFill>
          <a:blip r:embed="rId7">
            <a:extLst/>
          </a:blip>
          <a:stretch>
            <a:fillRect/>
          </a:stretch>
        </p:blipFill>
        <p:spPr>
          <a:xfrm>
            <a:off x="2047875" y="11520884"/>
            <a:ext cx="5286375" cy="1669382"/>
          </a:xfrm>
          <a:prstGeom prst="rect">
            <a:avLst/>
          </a:prstGeom>
          <a:ln w="12700">
            <a:miter lim="400000"/>
          </a:ln>
        </p:spPr>
      </p:pic>
      <p:sp>
        <p:nvSpPr>
          <p:cNvPr id="274" name="with"/>
          <p:cNvSpPr txBox="1"/>
          <p:nvPr/>
        </p:nvSpPr>
        <p:spPr>
          <a:xfrm>
            <a:off x="7316739" y="11842353"/>
            <a:ext cx="1323058" cy="9286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b">
            <a:spAutoFit/>
          </a:bodyPr>
          <a:lstStyle>
            <a:lvl1pPr defTabSz="821531">
              <a:defRPr sz="5200">
                <a:solidFill>
                  <a:srgbClr val="000000"/>
                </a:solidFill>
                <a:latin typeface="Helvetica Neue Light"/>
                <a:ea typeface="Helvetica Neue Light"/>
                <a:cs typeface="Helvetica Neue Light"/>
                <a:sym typeface="Helvetica Neue Light"/>
              </a:defRPr>
            </a:lvl1pPr>
          </a:lstStyle>
          <a:p>
            <a:pPr/>
            <a:r>
              <a:t>with</a:t>
            </a:r>
          </a:p>
        </p:txBody>
      </p:sp>
      <p:grpSp>
        <p:nvGrpSpPr>
          <p:cNvPr id="277" name="temp.pdf"/>
          <p:cNvGrpSpPr/>
          <p:nvPr/>
        </p:nvGrpSpPr>
        <p:grpSpPr>
          <a:xfrm>
            <a:off x="8746728" y="11731645"/>
            <a:ext cx="3640138" cy="1002823"/>
            <a:chOff x="0" y="0"/>
            <a:chExt cx="3640137" cy="1002821"/>
          </a:xfrm>
        </p:grpSpPr>
        <p:pic>
          <p:nvPicPr>
            <p:cNvPr id="276" name="temp.pdf" descr="temp.pdf"/>
            <p:cNvPicPr>
              <a:picLocks noChangeAspect="1"/>
            </p:cNvPicPr>
            <p:nvPr/>
          </p:nvPicPr>
          <p:blipFill>
            <a:blip r:embed="rId8">
              <a:extLst/>
            </a:blip>
            <a:stretch>
              <a:fillRect/>
            </a:stretch>
          </p:blipFill>
          <p:spPr>
            <a:xfrm>
              <a:off x="69850" y="69850"/>
              <a:ext cx="3500438" cy="863122"/>
            </a:xfrm>
            <a:prstGeom prst="rect">
              <a:avLst/>
            </a:prstGeom>
            <a:ln>
              <a:noFill/>
            </a:ln>
            <a:effectLst/>
          </p:spPr>
        </p:pic>
        <p:pic>
          <p:nvPicPr>
            <p:cNvPr id="275" name="temp.pdf" descr="temp.pdf"/>
            <p:cNvPicPr>
              <a:picLocks noChangeAspect="0"/>
            </p:cNvPicPr>
            <p:nvPr/>
          </p:nvPicPr>
          <p:blipFill>
            <a:blip r:embed="rId9">
              <a:extLst/>
            </a:blip>
            <a:stretch>
              <a:fillRect/>
            </a:stretch>
          </p:blipFill>
          <p:spPr>
            <a:xfrm>
              <a:off x="0" y="0"/>
              <a:ext cx="3640138" cy="1002822"/>
            </a:xfrm>
            <a:prstGeom prst="rect">
              <a:avLst/>
            </a:prstGeom>
            <a:effectLst/>
          </p:spPr>
        </p:pic>
      </p:grpSp>
      <p:sp>
        <p:nvSpPr>
          <p:cNvPr id="278" name="https://www.nature.com/articles/srep05393"/>
          <p:cNvSpPr txBox="1"/>
          <p:nvPr/>
        </p:nvSpPr>
        <p:spPr>
          <a:xfrm>
            <a:off x="18080750" y="13190349"/>
            <a:ext cx="6018886"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https://www.nature.com/articles/srep05393</a:t>
            </a:r>
          </a:p>
        </p:txBody>
      </p:sp>
      <p:sp>
        <p:nvSpPr>
          <p:cNvPr id="279" name="A scaling limit exists if:"/>
          <p:cNvSpPr txBox="1"/>
          <p:nvPr/>
        </p:nvSpPr>
        <p:spPr>
          <a:xfrm>
            <a:off x="1466889" y="10573565"/>
            <a:ext cx="4391254" cy="585113"/>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A scaling limit exists if:</a:t>
            </a:r>
          </a:p>
        </p:txBody>
      </p:sp>
      <p:sp>
        <p:nvSpPr>
          <p:cNvPr id="280" name="Line"/>
          <p:cNvSpPr/>
          <p:nvPr/>
        </p:nvSpPr>
        <p:spPr>
          <a:xfrm>
            <a:off x="6660202" y="10293498"/>
            <a:ext cx="7420687" cy="1657026"/>
          </a:xfrm>
          <a:custGeom>
            <a:avLst/>
            <a:gdLst/>
            <a:ahLst/>
            <a:cxnLst>
              <a:cxn ang="0">
                <a:pos x="wd2" y="hd2"/>
              </a:cxn>
              <a:cxn ang="5400000">
                <a:pos x="wd2" y="hd2"/>
              </a:cxn>
              <a:cxn ang="10800000">
                <a:pos x="wd2" y="hd2"/>
              </a:cxn>
              <a:cxn ang="16200000">
                <a:pos x="wd2" y="hd2"/>
              </a:cxn>
            </a:cxnLst>
            <a:rect l="0" t="0" r="r" b="b"/>
            <a:pathLst>
              <a:path w="21600" h="19601" fill="norm" stroke="1" extrusionOk="0">
                <a:moveTo>
                  <a:pt x="0" y="19601"/>
                </a:moveTo>
                <a:lnTo>
                  <a:pt x="5129" y="10468"/>
                </a:lnTo>
                <a:cubicBezTo>
                  <a:pt x="6873" y="7761"/>
                  <a:pt x="8649" y="5393"/>
                  <a:pt x="10451" y="3376"/>
                </a:cubicBezTo>
                <a:cubicBezTo>
                  <a:pt x="13273" y="215"/>
                  <a:pt x="16279" y="-1999"/>
                  <a:pt x="18966" y="2723"/>
                </a:cubicBezTo>
                <a:cubicBezTo>
                  <a:pt x="19985" y="4515"/>
                  <a:pt x="20888" y="7253"/>
                  <a:pt x="21600" y="10717"/>
                </a:cubicBezTo>
              </a:path>
            </a:pathLst>
          </a:custGeom>
          <a:ln w="63500">
            <a:solidFill>
              <a:schemeClr val="accent5">
                <a:hueOff val="-82419"/>
                <a:satOff val="-9513"/>
                <a:lumOff val="-16343"/>
              </a:schemeClr>
            </a:solidFill>
            <a:miter lim="400000"/>
            <a:tailEnd type="triangle"/>
          </a:ln>
        </p:spPr>
        <p:txBody>
          <a:bodyPr lIns="50800" tIns="50800" rIns="50800" bIns="50800" anchor="ctr"/>
          <a:lstStyle/>
          <a:p>
            <a:pPr/>
          </a:p>
        </p:txBody>
      </p:sp>
      <p:sp>
        <p:nvSpPr>
          <p:cNvPr id="281" name="Test !"/>
          <p:cNvSpPr txBox="1"/>
          <p:nvPr/>
        </p:nvSpPr>
        <p:spPr>
          <a:xfrm>
            <a:off x="10335048" y="9662605"/>
            <a:ext cx="1108356"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Test !</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5" name="The distribution of professions (more common / less common)"/>
          <p:cNvSpPr txBox="1"/>
          <p:nvPr>
            <p:ph type="title"/>
          </p:nvPr>
        </p:nvSpPr>
        <p:spPr>
          <a:prstGeom prst="rect">
            <a:avLst/>
          </a:prstGeom>
        </p:spPr>
        <p:txBody>
          <a:bodyPr/>
          <a:lstStyle/>
          <a:p>
            <a:pPr>
              <a:defRPr sz="5100"/>
            </a:pPr>
            <a:r>
              <a:t>The distribution of professions </a:t>
            </a:r>
            <a:r>
              <a:rPr sz="4100"/>
              <a:t>(more common / less common) </a:t>
            </a:r>
          </a:p>
        </p:txBody>
      </p:sp>
      <p:pic>
        <p:nvPicPr>
          <p:cNvPr id="286" name="Screen Shot 2013-06-27 at 10.44.24 PM.png" descr="Screen Shot 2013-06-27 at 10.44.24 PM.png"/>
          <p:cNvPicPr>
            <a:picLocks noChangeAspect="1"/>
          </p:cNvPicPr>
          <p:nvPr/>
        </p:nvPicPr>
        <p:blipFill>
          <a:blip r:embed="rId3">
            <a:extLst/>
          </a:blip>
          <a:stretch>
            <a:fillRect/>
          </a:stretch>
        </p:blipFill>
        <p:spPr>
          <a:xfrm>
            <a:off x="4018167" y="4914371"/>
            <a:ext cx="8248508" cy="3044093"/>
          </a:xfrm>
          <a:prstGeom prst="rect">
            <a:avLst/>
          </a:prstGeom>
          <a:ln w="12700">
            <a:miter lim="400000"/>
          </a:ln>
        </p:spPr>
      </p:pic>
      <p:pic>
        <p:nvPicPr>
          <p:cNvPr id="287" name="Screen Shot 2013-06-27 at 10.44.33 PM.png" descr="Screen Shot 2013-06-27 at 10.44.33 PM.png"/>
          <p:cNvPicPr>
            <a:picLocks noChangeAspect="1"/>
          </p:cNvPicPr>
          <p:nvPr/>
        </p:nvPicPr>
        <p:blipFill>
          <a:blip r:embed="rId4">
            <a:extLst/>
          </a:blip>
          <a:stretch>
            <a:fillRect/>
          </a:stretch>
        </p:blipFill>
        <p:spPr>
          <a:xfrm>
            <a:off x="2078988" y="8282207"/>
            <a:ext cx="10816822" cy="2400706"/>
          </a:xfrm>
          <a:prstGeom prst="rect">
            <a:avLst/>
          </a:prstGeom>
          <a:ln w="12700">
            <a:miter lim="400000"/>
          </a:ln>
        </p:spPr>
      </p:pic>
      <p:pic>
        <p:nvPicPr>
          <p:cNvPr id="288" name="Fig2_AB.pdf" descr="Fig2_AB.pdf"/>
          <p:cNvPicPr>
            <a:picLocks noChangeAspect="1"/>
          </p:cNvPicPr>
          <p:nvPr/>
        </p:nvPicPr>
        <p:blipFill>
          <a:blip r:embed="rId5">
            <a:extLst/>
          </a:blip>
          <a:stretch>
            <a:fillRect/>
          </a:stretch>
        </p:blipFill>
        <p:spPr>
          <a:xfrm>
            <a:off x="15584733" y="2989363"/>
            <a:ext cx="7256038" cy="10874379"/>
          </a:xfrm>
          <a:prstGeom prst="rect">
            <a:avLst/>
          </a:prstGeom>
          <a:ln w="12700">
            <a:miter lim="400000"/>
          </a:ln>
        </p:spPr>
      </p:pic>
      <p:sp>
        <p:nvSpPr>
          <p:cNvPr id="289" name="From D(N), for all N, derive frequency distribution"/>
          <p:cNvSpPr txBox="1"/>
          <p:nvPr/>
        </p:nvSpPr>
        <p:spPr>
          <a:xfrm>
            <a:off x="3852751" y="2927746"/>
            <a:ext cx="15251907" cy="876301"/>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spAutoFit/>
          </a:bodyPr>
          <a:lstStyle/>
          <a:p>
            <a:pPr algn="l" defTabSz="821531">
              <a:defRPr sz="4000">
                <a:solidFill>
                  <a:srgbClr val="000000"/>
                </a:solidFill>
                <a:latin typeface="Helvetica Neue Light"/>
                <a:ea typeface="Helvetica Neue Light"/>
                <a:cs typeface="Helvetica Neue Light"/>
                <a:sym typeface="Helvetica Neue Light"/>
              </a:defRPr>
            </a:pPr>
            <a:r>
              <a:t>From </a:t>
            </a:r>
            <a:r>
              <a:rPr i="1">
                <a:latin typeface="+mn-lt"/>
                <a:ea typeface="+mn-ea"/>
                <a:cs typeface="+mn-cs"/>
                <a:sym typeface="Helvetica Neue"/>
              </a:rPr>
              <a:t>D</a:t>
            </a:r>
            <a:r>
              <a:t>(</a:t>
            </a:r>
            <a:r>
              <a:rPr i="1">
                <a:latin typeface="+mn-lt"/>
                <a:ea typeface="+mn-ea"/>
                <a:cs typeface="+mn-cs"/>
                <a:sym typeface="Helvetica Neue"/>
              </a:rPr>
              <a:t>N</a:t>
            </a:r>
            <a:r>
              <a:t>), for all </a:t>
            </a:r>
            <a:r>
              <a:rPr i="1">
                <a:latin typeface="+mn-lt"/>
                <a:ea typeface="+mn-ea"/>
                <a:cs typeface="+mn-cs"/>
                <a:sym typeface="Helvetica Neue"/>
              </a:rPr>
              <a:t>N</a:t>
            </a:r>
            <a:r>
              <a:t>, derive </a:t>
            </a:r>
            <a:r>
              <a:rPr>
                <a:solidFill>
                  <a:srgbClr val="FF2600"/>
                </a:solidFill>
              </a:rPr>
              <a:t>frequency distribution</a:t>
            </a:r>
          </a:p>
        </p:txBody>
      </p:sp>
      <p:sp>
        <p:nvSpPr>
          <p:cNvPr id="290" name="Universality!"/>
          <p:cNvSpPr txBox="1"/>
          <p:nvPr/>
        </p:nvSpPr>
        <p:spPr>
          <a:xfrm>
            <a:off x="18470131" y="8257176"/>
            <a:ext cx="3513572" cy="92868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b">
            <a:spAutoFit/>
          </a:bodyPr>
          <a:lstStyle>
            <a:lvl1pPr defTabSz="821531">
              <a:defRPr sz="4400">
                <a:solidFill>
                  <a:srgbClr val="FF2600"/>
                </a:solidFill>
                <a:latin typeface="Helvetica Neue Light"/>
                <a:ea typeface="Helvetica Neue Light"/>
                <a:cs typeface="Helvetica Neue Light"/>
                <a:sym typeface="Helvetica Neue Light"/>
              </a:defRPr>
            </a:lvl1pPr>
          </a:lstStyle>
          <a:p>
            <a:pPr/>
            <a:r>
              <a:t>Universality!</a:t>
            </a:r>
          </a:p>
        </p:txBody>
      </p:sp>
      <p:sp>
        <p:nvSpPr>
          <p:cNvPr id="291" name="https://www.nature.com/articles/srep05393"/>
          <p:cNvSpPr txBox="1"/>
          <p:nvPr/>
        </p:nvSpPr>
        <p:spPr>
          <a:xfrm>
            <a:off x="5132977" y="12895381"/>
            <a:ext cx="6018887"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https://www.nature.com/articles/srep05393</a:t>
            </a:r>
          </a:p>
        </p:txBody>
      </p:sp>
      <p:sp>
        <p:nvSpPr>
          <p:cNvPr id="292" name="IUS Fig 5.10"/>
          <p:cNvSpPr txBox="1"/>
          <p:nvPr/>
        </p:nvSpPr>
        <p:spPr>
          <a:xfrm>
            <a:off x="20158995" y="2475710"/>
            <a:ext cx="2380793" cy="585113"/>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Fig 5.10</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6" name="Professional Diversity and Urban Productivity (back to Adam Smith)"/>
          <p:cNvSpPr txBox="1"/>
          <p:nvPr>
            <p:ph type="title"/>
          </p:nvPr>
        </p:nvSpPr>
        <p:spPr>
          <a:xfrm>
            <a:off x="3851671" y="464343"/>
            <a:ext cx="20233233" cy="1964532"/>
          </a:xfrm>
          <a:prstGeom prst="rect">
            <a:avLst/>
          </a:prstGeom>
        </p:spPr>
        <p:txBody>
          <a:bodyPr/>
          <a:lstStyle/>
          <a:p>
            <a:pPr/>
            <a:r>
              <a:t>Professional Diversity and Urban Productivity </a:t>
            </a:r>
            <a:r>
              <a:rPr sz="4600"/>
              <a:t>(back to Adam Smith)</a:t>
            </a:r>
          </a:p>
        </p:txBody>
      </p:sp>
      <p:pic>
        <p:nvPicPr>
          <p:cNvPr id="297" name="perhaps_figure_professional_specialization.pdf" descr="perhaps_figure_professional_specialization.pdf"/>
          <p:cNvPicPr>
            <a:picLocks noChangeAspect="1"/>
          </p:cNvPicPr>
          <p:nvPr/>
        </p:nvPicPr>
        <p:blipFill>
          <a:blip r:embed="rId3">
            <a:extLst/>
          </a:blip>
          <a:stretch>
            <a:fillRect/>
          </a:stretch>
        </p:blipFill>
        <p:spPr>
          <a:xfrm>
            <a:off x="13955864" y="3421375"/>
            <a:ext cx="7402208" cy="5551656"/>
          </a:xfrm>
          <a:prstGeom prst="rect">
            <a:avLst/>
          </a:prstGeom>
          <a:ln w="12700">
            <a:miter lim="400000"/>
          </a:ln>
        </p:spPr>
      </p:pic>
      <p:sp>
        <p:nvSpPr>
          <p:cNvPr id="298" name="Specialization as the Division of Labor…"/>
          <p:cNvSpPr txBox="1"/>
          <p:nvPr/>
        </p:nvSpPr>
        <p:spPr>
          <a:xfrm>
            <a:off x="3852751" y="2857500"/>
            <a:ext cx="16680657" cy="1732360"/>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spAutoFit/>
          </a:bodyPr>
          <a:lstStyle/>
          <a:p>
            <a:pPr algn="l" defTabSz="821531">
              <a:defRPr b="1" sz="5200">
                <a:solidFill>
                  <a:srgbClr val="FF2600"/>
                </a:solidFill>
              </a:defRPr>
            </a:pPr>
            <a:r>
              <a:t>Specialization as the Division of Labor </a:t>
            </a:r>
          </a:p>
          <a:p>
            <a:pPr algn="l" defTabSz="821531">
              <a:defRPr sz="4400">
                <a:solidFill>
                  <a:srgbClr val="000000"/>
                </a:solidFill>
                <a:latin typeface="Helvetica Neue Light"/>
                <a:ea typeface="Helvetica Neue Light"/>
                <a:cs typeface="Helvetica Neue Light"/>
                <a:sym typeface="Helvetica Neue Light"/>
              </a:defRPr>
            </a:pPr>
            <a:r>
              <a:t>as sources of increases in urban </a:t>
            </a:r>
            <a:r>
              <a:rPr b="1">
                <a:solidFill>
                  <a:schemeClr val="accent5">
                    <a:hueOff val="-82419"/>
                    <a:satOff val="-9513"/>
                    <a:lumOff val="-16343"/>
                  </a:schemeClr>
                </a:solidFill>
                <a:latin typeface="+mn-lt"/>
                <a:ea typeface="+mn-ea"/>
                <a:cs typeface="+mn-cs"/>
                <a:sym typeface="Helvetica Neue"/>
              </a:rPr>
              <a:t>productivity</a:t>
            </a:r>
          </a:p>
        </p:txBody>
      </p:sp>
      <p:sp>
        <p:nvSpPr>
          <p:cNvPr id="299" name="Equation"/>
          <p:cNvSpPr txBox="1"/>
          <p:nvPr/>
        </p:nvSpPr>
        <p:spPr>
          <a:xfrm>
            <a:off x="3957191" y="5274875"/>
            <a:ext cx="3500606" cy="687599"/>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900" i="1">
                      <a:solidFill>
                        <a:srgbClr val="000000"/>
                      </a:solidFill>
                      <a:latin typeface="Cambria Math" panose="02040503050406030204" pitchFamily="18" charset="0"/>
                    </a:rPr>
                    <m:t>D</m:t>
                  </m:r>
                  <m:r>
                    <a:rPr xmlns:a="http://schemas.openxmlformats.org/drawingml/2006/main" sz="4900" i="1">
                      <a:solidFill>
                        <a:srgbClr val="000000"/>
                      </a:solidFill>
                      <a:latin typeface="Cambria Math" panose="02040503050406030204" pitchFamily="18" charset="0"/>
                    </a:rPr>
                    <m:t>/</m:t>
                  </m:r>
                  <m:r>
                    <a:rPr xmlns:a="http://schemas.openxmlformats.org/drawingml/2006/main" sz="4900" i="1">
                      <a:solidFill>
                        <a:srgbClr val="000000"/>
                      </a:solidFill>
                      <a:latin typeface="Cambria Math" panose="02040503050406030204" pitchFamily="18" charset="0"/>
                    </a:rPr>
                    <m:t>N</m:t>
                  </m:r>
                  <m:r>
                    <a:rPr xmlns:a="http://schemas.openxmlformats.org/drawingml/2006/main" sz="4900" i="1">
                      <a:solidFill>
                        <a:srgbClr val="000000"/>
                      </a:solidFill>
                      <a:latin typeface="Cambria Math" panose="02040503050406030204" pitchFamily="18" charset="0"/>
                    </a:rPr>
                    <m:t>=</m:t>
                  </m:r>
                  <m:sSub>
                    <m:e>
                      <m:r>
                        <a:rPr xmlns:a="http://schemas.openxmlformats.org/drawingml/2006/main" sz="4900" i="1">
                          <a:solidFill>
                            <a:srgbClr val="000000"/>
                          </a:solidFill>
                          <a:latin typeface="Cambria Math" panose="02040503050406030204" pitchFamily="18" charset="0"/>
                        </a:rPr>
                        <m:t>D</m:t>
                      </m:r>
                    </m:e>
                    <m:sub>
                      <m:r>
                        <a:rPr xmlns:a="http://schemas.openxmlformats.org/drawingml/2006/main" sz="4900" i="1">
                          <a:solidFill>
                            <a:srgbClr val="000000"/>
                          </a:solidFill>
                          <a:latin typeface="Cambria Math" panose="02040503050406030204" pitchFamily="18" charset="0"/>
                        </a:rPr>
                        <m:t>0</m:t>
                      </m:r>
                    </m:sub>
                  </m:sSub>
                  <m:sSup>
                    <m:e>
                      <m:r>
                        <a:rPr xmlns:a="http://schemas.openxmlformats.org/drawingml/2006/main" sz="4900" i="1">
                          <a:solidFill>
                            <a:srgbClr val="000000"/>
                          </a:solidFill>
                          <a:latin typeface="Cambria Math" panose="02040503050406030204" pitchFamily="18" charset="0"/>
                        </a:rPr>
                        <m:t>N</m:t>
                      </m:r>
                    </m:e>
                    <m:sup>
                      <m:r>
                        <a:rPr xmlns:a="http://schemas.openxmlformats.org/drawingml/2006/main" sz="4900" i="1">
                          <a:solidFill>
                            <a:srgbClr val="000000"/>
                          </a:solidFill>
                          <a:latin typeface="Cambria Math" panose="02040503050406030204" pitchFamily="18" charset="0"/>
                        </a:rPr>
                        <m:t>-</m:t>
                      </m:r>
                      <m:r>
                        <a:rPr xmlns:a="http://schemas.openxmlformats.org/drawingml/2006/main" sz="4900" i="1">
                          <a:solidFill>
                            <a:srgbClr val="000000"/>
                          </a:solidFill>
                          <a:latin typeface="Cambria Math" panose="02040503050406030204" pitchFamily="18" charset="0"/>
                        </a:rPr>
                        <m:t>δ</m:t>
                      </m:r>
                    </m:sup>
                  </m:sSup>
                </m:oMath>
              </m:oMathPara>
            </a14:m>
            <a:endParaRPr sz="4900"/>
          </a:p>
        </p:txBody>
      </p:sp>
      <p:sp>
        <p:nvSpPr>
          <p:cNvPr id="300" name="specialization"/>
          <p:cNvSpPr txBox="1"/>
          <p:nvPr/>
        </p:nvSpPr>
        <p:spPr>
          <a:xfrm>
            <a:off x="6372432" y="6098747"/>
            <a:ext cx="2562734" cy="60172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specialization</a:t>
            </a:r>
          </a:p>
        </p:txBody>
      </p:sp>
      <p:sp>
        <p:nvSpPr>
          <p:cNvPr id="301" name="Equation"/>
          <p:cNvSpPr txBox="1"/>
          <p:nvPr/>
        </p:nvSpPr>
        <p:spPr>
          <a:xfrm>
            <a:off x="4076253" y="7259873"/>
            <a:ext cx="4754666" cy="687599"/>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900" i="1">
                      <a:solidFill>
                        <a:srgbClr val="000000"/>
                      </a:solidFill>
                      <a:latin typeface="Cambria Math" panose="02040503050406030204" pitchFamily="18" charset="0"/>
                    </a:rPr>
                    <m:t>y</m:t>
                  </m:r>
                  <m:r>
                    <a:rPr xmlns:a="http://schemas.openxmlformats.org/drawingml/2006/main" sz="4900" i="1">
                      <a:solidFill>
                        <a:srgbClr val="000000"/>
                      </a:solidFill>
                      <a:latin typeface="Cambria Math" panose="02040503050406030204" pitchFamily="18" charset="0"/>
                    </a:rPr>
                    <m:t>=</m:t>
                  </m:r>
                  <m:sSub>
                    <m:e>
                      <m:r>
                        <a:rPr xmlns:a="http://schemas.openxmlformats.org/drawingml/2006/main" sz="4900" i="1">
                          <a:solidFill>
                            <a:srgbClr val="000000"/>
                          </a:solidFill>
                          <a:latin typeface="Cambria Math" panose="02040503050406030204" pitchFamily="18" charset="0"/>
                        </a:rPr>
                        <m:t>Y</m:t>
                      </m:r>
                    </m:e>
                    <m:sub>
                      <m:r>
                        <a:rPr xmlns:a="http://schemas.openxmlformats.org/drawingml/2006/main" sz="4900" i="1">
                          <a:solidFill>
                            <a:srgbClr val="000000"/>
                          </a:solidFill>
                          <a:latin typeface="Cambria Math" panose="02040503050406030204" pitchFamily="18" charset="0"/>
                        </a:rPr>
                        <m:t>0</m:t>
                      </m:r>
                    </m:sub>
                  </m:sSub>
                  <m:sSup>
                    <m:e>
                      <m:r>
                        <a:rPr xmlns:a="http://schemas.openxmlformats.org/drawingml/2006/main" sz="4900" i="1">
                          <a:solidFill>
                            <a:srgbClr val="000000"/>
                          </a:solidFill>
                          <a:latin typeface="Cambria Math" panose="02040503050406030204" pitchFamily="18" charset="0"/>
                        </a:rPr>
                        <m:t>N</m:t>
                      </m:r>
                    </m:e>
                    <m:sup>
                      <m:r>
                        <a:rPr xmlns:a="http://schemas.openxmlformats.org/drawingml/2006/main" sz="4900" i="1">
                          <a:solidFill>
                            <a:srgbClr val="000000"/>
                          </a:solidFill>
                          <a:latin typeface="Cambria Math" panose="02040503050406030204" pitchFamily="18" charset="0"/>
                        </a:rPr>
                        <m:t>δ</m:t>
                      </m:r>
                    </m:sup>
                  </m:sSup>
                  <m:r>
                    <a:rPr xmlns:a="http://schemas.openxmlformats.org/drawingml/2006/main" sz="4900" i="1">
                      <a:solidFill>
                        <a:srgbClr val="000000"/>
                      </a:solidFill>
                      <a:latin typeface="Cambria Math" panose="02040503050406030204" pitchFamily="18" charset="0"/>
                    </a:rPr>
                    <m:t>=</m:t>
                  </m:r>
                  <m:r>
                    <a:rPr xmlns:a="http://schemas.openxmlformats.org/drawingml/2006/main" sz="4900" i="1">
                      <a:solidFill>
                        <a:srgbClr val="000000"/>
                      </a:solidFill>
                      <a:latin typeface="Cambria Math" panose="02040503050406030204" pitchFamily="18" charset="0"/>
                    </a:rPr>
                    <m:t>G</m:t>
                  </m:r>
                  <m:r>
                    <a:rPr xmlns:a="http://schemas.openxmlformats.org/drawingml/2006/main" sz="4900" i="1">
                      <a:solidFill>
                        <a:srgbClr val="000000"/>
                      </a:solidFill>
                      <a:latin typeface="Cambria Math" panose="02040503050406030204" pitchFamily="18" charset="0"/>
                    </a:rPr>
                    <m:t>I</m:t>
                  </m:r>
                  <m:r>
                    <a:rPr xmlns:a="http://schemas.openxmlformats.org/drawingml/2006/main" sz="4900" i="1">
                      <a:solidFill>
                        <a:srgbClr val="000000"/>
                      </a:solidFill>
                      <a:latin typeface="Cambria Math" panose="02040503050406030204" pitchFamily="18" charset="0"/>
                    </a:rPr>
                    <m:t>(</m:t>
                  </m:r>
                  <m:r>
                    <a:rPr xmlns:a="http://schemas.openxmlformats.org/drawingml/2006/main" sz="4900" i="1">
                      <a:solidFill>
                        <a:srgbClr val="000000"/>
                      </a:solidFill>
                      <a:latin typeface="Cambria Math" panose="02040503050406030204" pitchFamily="18" charset="0"/>
                    </a:rPr>
                    <m:t>N</m:t>
                  </m:r>
                  <m:r>
                    <a:rPr xmlns:a="http://schemas.openxmlformats.org/drawingml/2006/main" sz="4900" i="1">
                      <a:solidFill>
                        <a:srgbClr val="000000"/>
                      </a:solidFill>
                      <a:latin typeface="Cambria Math" panose="02040503050406030204" pitchFamily="18" charset="0"/>
                    </a:rPr>
                    <m:t>)</m:t>
                  </m:r>
                </m:oMath>
              </m:oMathPara>
            </a14:m>
            <a:endParaRPr sz="4900"/>
          </a:p>
        </p:txBody>
      </p:sp>
      <p:sp>
        <p:nvSpPr>
          <p:cNvPr id="302" name="productivity"/>
          <p:cNvSpPr txBox="1"/>
          <p:nvPr/>
        </p:nvSpPr>
        <p:spPr>
          <a:xfrm>
            <a:off x="6215380" y="8215337"/>
            <a:ext cx="2237741" cy="601725"/>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productivity</a:t>
            </a:r>
          </a:p>
        </p:txBody>
      </p:sp>
      <p:sp>
        <p:nvSpPr>
          <p:cNvPr id="303" name="In a larger city I get more different things from more different people,…"/>
          <p:cNvSpPr txBox="1"/>
          <p:nvPr/>
        </p:nvSpPr>
        <p:spPr>
          <a:xfrm>
            <a:off x="5424461" y="11773776"/>
            <a:ext cx="13535077" cy="11216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In a larger city I get more different things from more different people, </a:t>
            </a:r>
          </a:p>
          <a:p>
            <a:pPr defTabSz="821531">
              <a:defRPr b="1" sz="3200">
                <a:solidFill>
                  <a:srgbClr val="000000"/>
                </a:solidFill>
              </a:defRPr>
            </a:pPr>
            <a:r>
              <a:t>to satisfy same needs</a:t>
            </a:r>
          </a:p>
        </p:txBody>
      </p:sp>
      <p:sp>
        <p:nvSpPr>
          <p:cNvPr id="304" name="interactions per capita"/>
          <p:cNvSpPr txBox="1"/>
          <p:nvPr/>
        </p:nvSpPr>
        <p:spPr>
          <a:xfrm>
            <a:off x="8962300" y="7783056"/>
            <a:ext cx="4519499"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interactions per capita</a:t>
            </a:r>
          </a:p>
        </p:txBody>
      </p:sp>
      <p:sp>
        <p:nvSpPr>
          <p:cNvPr id="305" name="Equation"/>
          <p:cNvSpPr txBox="1"/>
          <p:nvPr/>
        </p:nvSpPr>
        <p:spPr>
          <a:xfrm>
            <a:off x="9540526" y="9621229"/>
            <a:ext cx="3899194" cy="1199185"/>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400" i="1">
                      <a:solidFill>
                        <a:srgbClr val="000000"/>
                      </a:solidFill>
                      <a:latin typeface="Cambria Math" panose="02040503050406030204" pitchFamily="18" charset="0"/>
                    </a:rPr>
                    <m:t>y</m:t>
                  </m:r>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N</m:t>
                  </m:r>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m:t>
                  </m:r>
                  <m:f>
                    <m:fPr>
                      <m:ctrlPr>
                        <a:rPr xmlns:a="http://schemas.openxmlformats.org/drawingml/2006/main" sz="4400" i="1">
                          <a:solidFill>
                            <a:srgbClr val="000000"/>
                          </a:solidFill>
                          <a:latin typeface="Cambria Math" panose="02040503050406030204" pitchFamily="18" charset="0"/>
                        </a:rPr>
                      </m:ctrlPr>
                      <m:type m:val="bar"/>
                    </m:fPr>
                    <m:num>
                      <m:r>
                        <a:rPr xmlns:a="http://schemas.openxmlformats.org/drawingml/2006/main" sz="4400" i="1">
                          <a:solidFill>
                            <a:srgbClr val="000000"/>
                          </a:solidFill>
                          <a:latin typeface="Cambria Math" panose="02040503050406030204" pitchFamily="18" charset="0"/>
                        </a:rPr>
                        <m:t>D</m:t>
                      </m:r>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N</m:t>
                      </m:r>
                      <m:r>
                        <a:rPr xmlns:a="http://schemas.openxmlformats.org/drawingml/2006/main" sz="4400" i="1">
                          <a:solidFill>
                            <a:srgbClr val="000000"/>
                          </a:solidFill>
                          <a:latin typeface="Cambria Math" panose="02040503050406030204" pitchFamily="18" charset="0"/>
                        </a:rPr>
                        <m:t>)</m:t>
                      </m:r>
                    </m:num>
                    <m:den>
                      <m:r>
                        <a:rPr xmlns:a="http://schemas.openxmlformats.org/drawingml/2006/main" sz="4400" i="1">
                          <a:solidFill>
                            <a:srgbClr val="000000"/>
                          </a:solidFill>
                          <a:latin typeface="Cambria Math" panose="02040503050406030204" pitchFamily="18" charset="0"/>
                        </a:rPr>
                        <m:t>N</m:t>
                      </m:r>
                    </m:den>
                  </m:f>
                  <m:r>
                    <a:rPr xmlns:a="http://schemas.openxmlformats.org/drawingml/2006/main" sz="4400" i="1">
                      <a:solidFill>
                        <a:srgbClr val="000000"/>
                      </a:solidFill>
                      <a:latin typeface="Cambria Math" panose="02040503050406030204" pitchFamily="18" charset="0"/>
                    </a:rPr>
                    <m:t>=</m:t>
                  </m:r>
                  <m:r>
                    <a:rPr xmlns:a="http://schemas.openxmlformats.org/drawingml/2006/main" sz="4400" i="1">
                      <a:solidFill>
                        <a:srgbClr val="000000"/>
                      </a:solidFill>
                      <a:latin typeface="Cambria Math" panose="02040503050406030204" pitchFamily="18" charset="0"/>
                    </a:rPr>
                    <m:t>F</m:t>
                  </m:r>
                </m:oMath>
              </m:oMathPara>
            </a14:m>
            <a:endParaRPr sz="4400"/>
          </a:p>
        </p:txBody>
      </p:sp>
      <p:sp>
        <p:nvSpPr>
          <p:cNvPr id="306" name="independent of city size"/>
          <p:cNvSpPr txBox="1"/>
          <p:nvPr/>
        </p:nvSpPr>
        <p:spPr>
          <a:xfrm>
            <a:off x="13815910" y="10172520"/>
            <a:ext cx="4753180"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independent of city size</a:t>
            </a:r>
          </a:p>
        </p:txBody>
      </p:sp>
      <p:sp>
        <p:nvSpPr>
          <p:cNvPr id="307" name="better quality, more segmented functions"/>
          <p:cNvSpPr txBox="1"/>
          <p:nvPr/>
        </p:nvSpPr>
        <p:spPr>
          <a:xfrm>
            <a:off x="10709135" y="10893828"/>
            <a:ext cx="8109230"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better quality, more segmented functions</a:t>
            </a:r>
          </a:p>
        </p:txBody>
      </p:sp>
      <p:sp>
        <p:nvSpPr>
          <p:cNvPr id="308" name="https://www.nature.com/articles/srep05393"/>
          <p:cNvSpPr txBox="1"/>
          <p:nvPr/>
        </p:nvSpPr>
        <p:spPr>
          <a:xfrm>
            <a:off x="16735041" y="12944542"/>
            <a:ext cx="6018887"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https://www.nature.com/articles/srep05393</a:t>
            </a:r>
          </a:p>
        </p:txBody>
      </p:sp>
      <p:sp>
        <p:nvSpPr>
          <p:cNvPr id="309" name="Diversification comes from specialization"/>
          <p:cNvSpPr txBox="1"/>
          <p:nvPr/>
        </p:nvSpPr>
        <p:spPr>
          <a:xfrm>
            <a:off x="191979" y="6168926"/>
            <a:ext cx="5662880"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Diversification comes from specialization</a:t>
            </a:r>
          </a:p>
        </p:txBody>
      </p:sp>
      <p:sp>
        <p:nvSpPr>
          <p:cNvPr id="310" name="This tells us that there is an invariant quantity (total functions):"/>
          <p:cNvSpPr txBox="1"/>
          <p:nvPr/>
        </p:nvSpPr>
        <p:spPr>
          <a:xfrm>
            <a:off x="418362" y="10024537"/>
            <a:ext cx="8503921"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This tells us that there is an invariant quantity (total functions):</a:t>
            </a:r>
          </a:p>
        </p:txBody>
      </p:sp>
      <p:sp>
        <p:nvSpPr>
          <p:cNvPr id="311" name="Less specialization…"/>
          <p:cNvSpPr txBox="1"/>
          <p:nvPr/>
        </p:nvSpPr>
        <p:spPr>
          <a:xfrm>
            <a:off x="14685459" y="8466718"/>
            <a:ext cx="2682241" cy="11979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Less specialization</a:t>
            </a:r>
          </a:p>
          <a:p>
            <a:pPr/>
            <a:r>
              <a:t>Less information</a:t>
            </a:r>
          </a:p>
          <a:p>
            <a:pPr/>
            <a:r>
              <a:t>Less productivity</a:t>
            </a:r>
          </a:p>
        </p:txBody>
      </p:sp>
      <p:sp>
        <p:nvSpPr>
          <p:cNvPr id="312" name="More specialization…"/>
          <p:cNvSpPr txBox="1"/>
          <p:nvPr/>
        </p:nvSpPr>
        <p:spPr>
          <a:xfrm>
            <a:off x="19835425" y="8987008"/>
            <a:ext cx="2812696" cy="11979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More specialization</a:t>
            </a:r>
          </a:p>
          <a:p>
            <a:pPr/>
            <a:r>
              <a:t>More information</a:t>
            </a:r>
          </a:p>
          <a:p>
            <a:pPr/>
            <a:r>
              <a:t>Greater productivity</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